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48" r:id="rId2"/>
    <p:sldId id="391" r:id="rId3"/>
    <p:sldId id="356" r:id="rId4"/>
    <p:sldId id="351" r:id="rId5"/>
    <p:sldId id="387" r:id="rId6"/>
    <p:sldId id="384" r:id="rId7"/>
    <p:sldId id="385" r:id="rId8"/>
    <p:sldId id="386" r:id="rId9"/>
    <p:sldId id="383" r:id="rId10"/>
    <p:sldId id="350" r:id="rId11"/>
    <p:sldId id="352" r:id="rId12"/>
    <p:sldId id="353" r:id="rId13"/>
    <p:sldId id="357" r:id="rId14"/>
    <p:sldId id="371" r:id="rId15"/>
    <p:sldId id="372" r:id="rId16"/>
    <p:sldId id="378" r:id="rId17"/>
    <p:sldId id="373" r:id="rId18"/>
    <p:sldId id="374" r:id="rId19"/>
    <p:sldId id="375" r:id="rId20"/>
    <p:sldId id="376" r:id="rId21"/>
    <p:sldId id="379" r:id="rId22"/>
    <p:sldId id="380" r:id="rId23"/>
    <p:sldId id="381" r:id="rId24"/>
    <p:sldId id="382" r:id="rId25"/>
    <p:sldId id="388" r:id="rId26"/>
    <p:sldId id="303" r:id="rId27"/>
    <p:sldId id="360" r:id="rId28"/>
    <p:sldId id="354" r:id="rId29"/>
    <p:sldId id="358" r:id="rId30"/>
    <p:sldId id="359" r:id="rId31"/>
    <p:sldId id="361" r:id="rId32"/>
    <p:sldId id="363" r:id="rId33"/>
    <p:sldId id="368" r:id="rId34"/>
    <p:sldId id="393" r:id="rId35"/>
    <p:sldId id="355" r:id="rId36"/>
    <p:sldId id="366" r:id="rId37"/>
    <p:sldId id="365" r:id="rId38"/>
    <p:sldId id="390" r:id="rId39"/>
    <p:sldId id="389" r:id="rId40"/>
    <p:sldId id="369" r:id="rId41"/>
    <p:sldId id="395" r:id="rId42"/>
    <p:sldId id="392" r:id="rId43"/>
    <p:sldId id="394" r:id="rId44"/>
    <p:sldId id="370" r:id="rId45"/>
    <p:sldId id="36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Feldman" initials="MF" lastIdx="1" clrIdx="0">
    <p:extLst/>
  </p:cmAuthor>
  <p:cmAuthor id="2" name="Matt Feldman" initials="MF [2]" lastIdx="1" clrIdx="1">
    <p:extLst/>
  </p:cmAuthor>
  <p:cmAuthor id="3" name="Matt Feldman" initials="MF [3]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239B4"/>
    <a:srgbClr val="F9B317"/>
    <a:srgbClr val="31A2F1"/>
    <a:srgbClr val="208FEA"/>
    <a:srgbClr val="272727"/>
    <a:srgbClr val="1A1A1A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5" autoAdjust="0"/>
    <p:restoredTop sz="82572" autoAdjust="0"/>
  </p:normalViewPr>
  <p:slideViewPr>
    <p:cSldViewPr snapToGrid="0" showGuides="1">
      <p:cViewPr varScale="1">
        <p:scale>
          <a:sx n="71" d="100"/>
          <a:sy n="71" d="100"/>
        </p:scale>
        <p:origin x="60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03" d="100"/>
          <a:sy n="103" d="100"/>
        </p:scale>
        <p:origin x="3304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F488D9-06FB-6543-BBFF-1738237CD9EF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455CA1-8AB9-7F4B-8B56-30FA76A041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9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Focus is on what any of us can do at a specific moment, not what we cannot do in general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286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Google says it means both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4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Sometimes both wind up on the same 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796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Meaning of icons can be very difficult for people to </a:t>
            </a:r>
          </a:p>
          <a:p>
            <a:r>
              <a:rPr lang="en-US" dirty="0"/>
              <a:t>Comprehend</a:t>
            </a:r>
          </a:p>
          <a:p>
            <a:r>
              <a:rPr lang="en-US" dirty="0"/>
              <a:t>Remember </a:t>
            </a:r>
          </a:p>
          <a:p>
            <a:r>
              <a:rPr lang="en-US" dirty="0"/>
              <a:t>Recall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658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394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Hard to focus </a:t>
            </a:r>
            <a:r>
              <a:rPr lang="en-US" dirty="0"/>
              <a:t>on one thing on this screen – everything wants my visual attention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919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purpose of this bell shaped icon? </a:t>
            </a:r>
          </a:p>
          <a:p>
            <a:r>
              <a:rPr lang="en-US" dirty="0"/>
              <a:t>It’s a bell so it must have something to do with sound, right?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455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these three slightly smaller version of the icon, but with a line through it that are located next to 3 contacts must mean sounds don’t play when they send a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069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Fortunately, mouseover the one at the top of the screen and see that it is for notifications </a:t>
            </a:r>
          </a:p>
          <a:p>
            <a:r>
              <a:rPr lang="en-US" dirty="0"/>
              <a:t>But then does that mean the three contacts don’t get notifications from me or that I don’t get notifications from them? </a:t>
            </a:r>
          </a:p>
          <a:p>
            <a:r>
              <a:rPr lang="en-US" dirty="0"/>
              <a:t>Unfortunately, it does not tell me when the cursor is over those bells.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0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purpose of this icon that looks like a 3 by 3 pattern of dots with a 4</a:t>
            </a:r>
            <a:r>
              <a:rPr lang="en-US" baseline="30000" dirty="0"/>
              <a:t>th</a:t>
            </a:r>
            <a:r>
              <a:rPr lang="en-US" dirty="0"/>
              <a:t> row that has one dot in the middle?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171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Hard to believe it has essentially the same purpose as this icon of a telephone handset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4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Episodic</a:t>
            </a:r>
            <a:r>
              <a:rPr lang="en-US" dirty="0"/>
              <a:t> event, </a:t>
            </a:r>
            <a:r>
              <a:rPr lang="en-US" b="1" dirty="0"/>
              <a:t>migraine</a:t>
            </a:r>
          </a:p>
          <a:p>
            <a:endParaRPr lang="en-US" dirty="0"/>
          </a:p>
          <a:p>
            <a:r>
              <a:rPr lang="en-US" b="1" dirty="0"/>
              <a:t>Brilliant</a:t>
            </a:r>
            <a:r>
              <a:rPr lang="en-US" dirty="0"/>
              <a:t> people, simple example…</a:t>
            </a:r>
            <a:r>
              <a:rPr lang="en-US" b="1" dirty="0"/>
              <a:t>Sir Richard Branson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48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icons that </a:t>
            </a:r>
            <a:r>
              <a:rPr lang="en-US" b="1" dirty="0"/>
              <a:t>look slightly different</a:t>
            </a:r>
            <a:r>
              <a:rPr lang="en-US" dirty="0"/>
              <a:t>, but do the </a:t>
            </a:r>
            <a:r>
              <a:rPr lang="en-US" b="1" dirty="0"/>
              <a:t>same thing </a:t>
            </a:r>
            <a:r>
              <a:rPr lang="en-US" dirty="0"/>
              <a:t>– right and down pointing chevrons both open something</a:t>
            </a:r>
          </a:p>
          <a:p>
            <a:r>
              <a:rPr lang="en-US" dirty="0"/>
              <a:t>There are icons that </a:t>
            </a:r>
            <a:r>
              <a:rPr lang="en-US" b="1" dirty="0"/>
              <a:t>look slightly different</a:t>
            </a:r>
            <a:r>
              <a:rPr lang="en-US" dirty="0"/>
              <a:t>, but </a:t>
            </a:r>
            <a:r>
              <a:rPr lang="en-US" b="1" dirty="0"/>
              <a:t>do different things</a:t>
            </a:r>
            <a:r>
              <a:rPr lang="en-US" dirty="0"/>
              <a:t> – camera icons for a video call or attaching a video message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9726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isn’t just about icons or symbols.</a:t>
            </a:r>
          </a:p>
          <a:p>
            <a:r>
              <a:rPr lang="en-US" dirty="0"/>
              <a:t>There are </a:t>
            </a:r>
            <a:r>
              <a:rPr lang="en-US" b="1" dirty="0"/>
              <a:t>two places to type </a:t>
            </a:r>
            <a:r>
              <a:rPr lang="en-US" dirty="0"/>
              <a:t>on this UI.</a:t>
            </a:r>
          </a:p>
          <a:p>
            <a:r>
              <a:rPr lang="en-US" dirty="0"/>
              <a:t>One has a </a:t>
            </a:r>
            <a:r>
              <a:rPr lang="en-US" b="1" dirty="0"/>
              <a:t>familiar rectangle </a:t>
            </a:r>
            <a:r>
              <a:rPr lang="en-US" dirty="0"/>
              <a:t>outline, the other is </a:t>
            </a:r>
            <a:r>
              <a:rPr lang="en-US" b="1" dirty="0"/>
              <a:t>just the words “Type a message”</a:t>
            </a:r>
            <a:r>
              <a:rPr lang="en-US" dirty="0"/>
              <a:t> in a space that </a:t>
            </a:r>
            <a:r>
              <a:rPr lang="en-US" b="1" dirty="0"/>
              <a:t>does not look big enough </a:t>
            </a:r>
            <a:r>
              <a:rPr lang="en-US" dirty="0"/>
              <a:t>for typing a message</a:t>
            </a:r>
          </a:p>
          <a:p>
            <a:r>
              <a:rPr lang="en-US" dirty="0"/>
              <a:t>In a way “Type a message” looks like a label for the icons. Nothing about them provide a familiar visual cue for a place to type.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67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Last example </a:t>
            </a:r>
            <a:r>
              <a:rPr lang="en-US" dirty="0"/>
              <a:t>where context does not always help.</a:t>
            </a:r>
          </a:p>
          <a:p>
            <a:r>
              <a:rPr lang="en-US" dirty="0"/>
              <a:t>A </a:t>
            </a:r>
            <a:r>
              <a:rPr lang="en-US" b="1" dirty="0"/>
              <a:t>plus symbol</a:t>
            </a:r>
            <a:r>
              <a:rPr lang="en-US" dirty="0"/>
              <a:t> is randomly hanging out at the end of the search field.</a:t>
            </a:r>
          </a:p>
          <a:p>
            <a:r>
              <a:rPr lang="en-US" dirty="0"/>
              <a:t>Not hard to understand that it means add, and even if I don’t, </a:t>
            </a:r>
            <a:r>
              <a:rPr lang="en-US" b="1" dirty="0"/>
              <a:t>mouseover shows New</a:t>
            </a:r>
            <a:r>
              <a:rPr lang="en-US" dirty="0"/>
              <a:t> which is a bit like add. </a:t>
            </a:r>
          </a:p>
          <a:p>
            <a:r>
              <a:rPr lang="en-US" dirty="0"/>
              <a:t>What isn’t clear is </a:t>
            </a:r>
            <a:r>
              <a:rPr lang="en-US" b="1" dirty="0"/>
              <a:t>new what</a:t>
            </a:r>
            <a:r>
              <a:rPr lang="en-US" dirty="0"/>
              <a:t>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3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Icons can be </a:t>
            </a:r>
          </a:p>
          <a:p>
            <a:r>
              <a:rPr lang="en-US" b="1" dirty="0"/>
              <a:t>visually pleasing, helpful, efficient, easy for some to remember &amp; act as reminders to do something</a:t>
            </a:r>
          </a:p>
          <a:p>
            <a:endParaRPr lang="en-US" b="0" dirty="0"/>
          </a:p>
          <a:p>
            <a:r>
              <a:rPr lang="en-US" b="0" dirty="0"/>
              <a:t>And can be a</a:t>
            </a:r>
          </a:p>
          <a:p>
            <a:r>
              <a:rPr lang="en-US" b="1" dirty="0"/>
              <a:t>Showstopper or worse, hard to figure out &amp; remember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961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condition of our cognitive capability at any moment is influenced by many factors, which cause a wide variety of impacts on our performance.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35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causes of cognitive impairments and they impact us in a variety of ways. The impacts from a cause can also vary…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4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Partial list</a:t>
            </a:r>
          </a:p>
          <a:p>
            <a:r>
              <a:rPr lang="en-US" dirty="0"/>
              <a:t>TBI – can be caused by any type of physical impact, including the impact from sound waves!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0438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possible impacts from a condition associated with our cognitive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36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Cognitive capacity – similar to physical energy, only so much available in a day</a:t>
            </a:r>
          </a:p>
          <a:p>
            <a:r>
              <a:rPr lang="en-US" dirty="0"/>
              <a:t>Load – limit to amount of stimulus processed at a time (i.e. brain filters out background information)</a:t>
            </a:r>
          </a:p>
          <a:p>
            <a:r>
              <a:rPr lang="en-US" dirty="0"/>
              <a:t>Reserve – defense mechanism, performance below average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153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changes our cognitive ability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3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Conundrum simply because human cognitive ability is highly variable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92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of the many </a:t>
            </a:r>
            <a:r>
              <a:rPr lang="en-US" b="1" dirty="0"/>
              <a:t>opposite needs </a:t>
            </a:r>
            <a:r>
              <a:rPr lang="en-US" dirty="0"/>
              <a:t>people have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633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everchanging, competing and diametrically opposite needs of people </a:t>
            </a:r>
          </a:p>
          <a:p>
            <a:r>
              <a:rPr lang="en-US" dirty="0"/>
              <a:t>can be accommodated with options and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029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 Public Inclusive Infrastructure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024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 going into details of new SC</a:t>
            </a:r>
          </a:p>
          <a:p>
            <a:r>
              <a:rPr lang="en-US" dirty="0"/>
              <a:t>Simply pointing out that </a:t>
            </a:r>
            <a:r>
              <a:rPr lang="en-US" b="1" dirty="0"/>
              <a:t>several</a:t>
            </a:r>
            <a:r>
              <a:rPr lang="en-US" dirty="0"/>
              <a:t> of them with benefits for cognitive abilities </a:t>
            </a:r>
            <a:r>
              <a:rPr lang="en-US" b="1" dirty="0"/>
              <a:t>provide user options or more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830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1312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72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693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59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211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25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like icons, they are </a:t>
            </a:r>
            <a:r>
              <a:rPr lang="en-US" b="1" dirty="0"/>
              <a:t>everywhere</a:t>
            </a:r>
            <a:r>
              <a:rPr lang="en-US" dirty="0"/>
              <a:t> – in cars, on appliances, in elevators, in computer applications, on mobile devices and the web</a:t>
            </a:r>
          </a:p>
          <a:p>
            <a:r>
              <a:rPr lang="en-US" dirty="0"/>
              <a:t>Icons </a:t>
            </a:r>
            <a:r>
              <a:rPr lang="en-US" b="1" dirty="0"/>
              <a:t>save space </a:t>
            </a:r>
            <a:r>
              <a:rPr lang="en-US" dirty="0"/>
              <a:t>and make things </a:t>
            </a:r>
            <a:r>
              <a:rPr lang="en-US" b="1" dirty="0"/>
              <a:t>more interesting </a:t>
            </a:r>
            <a:r>
              <a:rPr lang="en-US" dirty="0"/>
              <a:t>to look at</a:t>
            </a:r>
          </a:p>
          <a:p>
            <a:r>
              <a:rPr lang="en-US" dirty="0"/>
              <a:t>Generally intended to </a:t>
            </a:r>
            <a:r>
              <a:rPr lang="en-US" b="1" dirty="0"/>
              <a:t>convey</a:t>
            </a:r>
            <a:r>
              <a:rPr lang="en-US" dirty="0"/>
              <a:t> a </a:t>
            </a:r>
            <a:r>
              <a:rPr lang="en-US" b="1" dirty="0"/>
              <a:t>single task or meaning </a:t>
            </a:r>
            <a:r>
              <a:rPr lang="en-US" b="0" dirty="0"/>
              <a:t>through a </a:t>
            </a:r>
            <a:r>
              <a:rPr lang="en-US" b="1" dirty="0"/>
              <a:t>universal language</a:t>
            </a:r>
          </a:p>
          <a:p>
            <a:endParaRPr lang="en-US" b="1" dirty="0"/>
          </a:p>
          <a:p>
            <a:r>
              <a:rPr lang="en-US" b="0" dirty="0"/>
              <a:t>Icons also represent the good/bad conundrum in the world of cognitive abilities  </a:t>
            </a:r>
          </a:p>
          <a:p>
            <a:r>
              <a:rPr lang="en-US" b="0" dirty="0"/>
              <a:t>They convey </a:t>
            </a:r>
            <a:r>
              <a:rPr lang="en-US" b="1" dirty="0"/>
              <a:t>meaning by association – </a:t>
            </a:r>
          </a:p>
          <a:p>
            <a:r>
              <a:rPr lang="en-US" b="0" dirty="0"/>
              <a:t>Which is </a:t>
            </a:r>
            <a:r>
              <a:rPr lang="en-US" b="1" dirty="0"/>
              <a:t>good</a:t>
            </a:r>
          </a:p>
          <a:p>
            <a:r>
              <a:rPr lang="en-US" b="1" dirty="0"/>
              <a:t>Single symbol conveys one or more words </a:t>
            </a:r>
            <a:r>
              <a:rPr lang="en-US" b="0" dirty="0"/>
              <a:t>(less to remember, less language barrier)</a:t>
            </a:r>
          </a:p>
          <a:p>
            <a:r>
              <a:rPr lang="en-US" b="0" dirty="0"/>
              <a:t>Can be easy to </a:t>
            </a:r>
            <a:r>
              <a:rPr lang="en-US" b="1" dirty="0"/>
              <a:t>recognize, find</a:t>
            </a:r>
          </a:p>
          <a:p>
            <a:endParaRPr lang="en-US" b="1" dirty="0"/>
          </a:p>
          <a:p>
            <a:r>
              <a:rPr lang="en-US" b="0" dirty="0"/>
              <a:t>And </a:t>
            </a:r>
            <a:r>
              <a:rPr lang="en-US" b="1" dirty="0"/>
              <a:t>bad</a:t>
            </a:r>
          </a:p>
          <a:p>
            <a:r>
              <a:rPr lang="en-US" dirty="0"/>
              <a:t>Requires </a:t>
            </a:r>
            <a:r>
              <a:rPr lang="en-US" b="1" dirty="0"/>
              <a:t>perception</a:t>
            </a:r>
            <a:r>
              <a:rPr lang="en-US" dirty="0"/>
              <a:t>, </a:t>
            </a:r>
            <a:r>
              <a:rPr lang="en-US" b="1" dirty="0"/>
              <a:t>comprehension, recognition</a:t>
            </a:r>
            <a:r>
              <a:rPr lang="en-US" dirty="0"/>
              <a:t>, and </a:t>
            </a:r>
            <a:r>
              <a:rPr lang="en-US" b="1" dirty="0"/>
              <a:t>recall</a:t>
            </a:r>
          </a:p>
          <a:p>
            <a:r>
              <a:rPr lang="en-US" dirty="0"/>
              <a:t>Can easily be </a:t>
            </a:r>
            <a:r>
              <a:rPr lang="en-US" b="1" dirty="0"/>
              <a:t>misunderstood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8252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7505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1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that could be misunderstood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With a mouse, can see it is for an account related menu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2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a tooltip provides helpful information</a:t>
            </a:r>
          </a:p>
          <a:p>
            <a:r>
              <a:rPr lang="en-US" dirty="0"/>
              <a:t>This symbol is used for </a:t>
            </a:r>
            <a:r>
              <a:rPr lang="en-US" b="1" dirty="0"/>
              <a:t>another purpose </a:t>
            </a:r>
            <a:r>
              <a:rPr lang="en-US" dirty="0"/>
              <a:t>at times – </a:t>
            </a:r>
            <a:r>
              <a:rPr lang="en-US" b="1" dirty="0"/>
              <a:t>add to favorites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40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Tooltip here too</a:t>
            </a:r>
          </a:p>
          <a:p>
            <a:r>
              <a:rPr lang="en-US" dirty="0"/>
              <a:t>Tooltips require </a:t>
            </a:r>
            <a:r>
              <a:rPr lang="en-US" b="1" dirty="0"/>
              <a:t>ability to use a mouse and reasoning</a:t>
            </a:r>
            <a:r>
              <a:rPr lang="en-US" dirty="0"/>
              <a:t>, thinking to put the mouse pointer over something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7393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Common icon</a:t>
            </a:r>
          </a:p>
          <a:p>
            <a:r>
              <a:rPr lang="en-US" dirty="0"/>
              <a:t>Does it mean search or zoom?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455CA1-8AB9-7F4B-8B56-30FA76A041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469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24624" y="1"/>
            <a:ext cx="13338254" cy="6857999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FA8B15F-409C-42C6-AFD3-76623F1320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[Insert Picture &amp; send to back]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A965BBD-D8D3-472C-9BAE-878491CA2DD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8359775" cy="6858000"/>
          </a:xfrm>
          <a:custGeom>
            <a:avLst/>
            <a:gdLst>
              <a:gd name="T0" fmla="*/ 0 w 5266"/>
              <a:gd name="T1" fmla="*/ 0 h 4320"/>
              <a:gd name="T2" fmla="*/ 0 w 5266"/>
              <a:gd name="T3" fmla="*/ 4320 h 4320"/>
              <a:gd name="T4" fmla="*/ 4882 w 5266"/>
              <a:gd name="T5" fmla="*/ 4320 h 4320"/>
              <a:gd name="T6" fmla="*/ 5266 w 5266"/>
              <a:gd name="T7" fmla="*/ 3049 h 4320"/>
              <a:gd name="T8" fmla="*/ 5266 w 5266"/>
              <a:gd name="T9" fmla="*/ 3049 h 4320"/>
              <a:gd name="T10" fmla="*/ 5210 w 5266"/>
              <a:gd name="T11" fmla="*/ 3009 h 4320"/>
              <a:gd name="T12" fmla="*/ 5155 w 5266"/>
              <a:gd name="T13" fmla="*/ 2966 h 4320"/>
              <a:gd name="T14" fmla="*/ 5101 w 5266"/>
              <a:gd name="T15" fmla="*/ 2923 h 4320"/>
              <a:gd name="T16" fmla="*/ 5049 w 5266"/>
              <a:gd name="T17" fmla="*/ 2878 h 4320"/>
              <a:gd name="T18" fmla="*/ 4998 w 5266"/>
              <a:gd name="T19" fmla="*/ 2831 h 4320"/>
              <a:gd name="T20" fmla="*/ 4949 w 5266"/>
              <a:gd name="T21" fmla="*/ 2783 h 4320"/>
              <a:gd name="T22" fmla="*/ 4900 w 5266"/>
              <a:gd name="T23" fmla="*/ 2734 h 4320"/>
              <a:gd name="T24" fmla="*/ 4854 w 5266"/>
              <a:gd name="T25" fmla="*/ 2683 h 4320"/>
              <a:gd name="T26" fmla="*/ 4809 w 5266"/>
              <a:gd name="T27" fmla="*/ 2631 h 4320"/>
              <a:gd name="T28" fmla="*/ 4765 w 5266"/>
              <a:gd name="T29" fmla="*/ 2576 h 4320"/>
              <a:gd name="T30" fmla="*/ 4722 w 5266"/>
              <a:gd name="T31" fmla="*/ 2522 h 4320"/>
              <a:gd name="T32" fmla="*/ 4683 w 5266"/>
              <a:gd name="T33" fmla="*/ 2466 h 4320"/>
              <a:gd name="T34" fmla="*/ 4644 w 5266"/>
              <a:gd name="T35" fmla="*/ 2408 h 4320"/>
              <a:gd name="T36" fmla="*/ 4606 w 5266"/>
              <a:gd name="T37" fmla="*/ 2348 h 4320"/>
              <a:gd name="T38" fmla="*/ 4570 w 5266"/>
              <a:gd name="T39" fmla="*/ 2288 h 4320"/>
              <a:gd name="T40" fmla="*/ 4537 w 5266"/>
              <a:gd name="T41" fmla="*/ 2228 h 4320"/>
              <a:gd name="T42" fmla="*/ 4505 w 5266"/>
              <a:gd name="T43" fmla="*/ 2166 h 4320"/>
              <a:gd name="T44" fmla="*/ 4475 w 5266"/>
              <a:gd name="T45" fmla="*/ 2102 h 4320"/>
              <a:gd name="T46" fmla="*/ 4447 w 5266"/>
              <a:gd name="T47" fmla="*/ 2038 h 4320"/>
              <a:gd name="T48" fmla="*/ 4421 w 5266"/>
              <a:gd name="T49" fmla="*/ 1973 h 4320"/>
              <a:gd name="T50" fmla="*/ 4396 w 5266"/>
              <a:gd name="T51" fmla="*/ 1905 h 4320"/>
              <a:gd name="T52" fmla="*/ 4374 w 5266"/>
              <a:gd name="T53" fmla="*/ 1838 h 4320"/>
              <a:gd name="T54" fmla="*/ 4353 w 5266"/>
              <a:gd name="T55" fmla="*/ 1770 h 4320"/>
              <a:gd name="T56" fmla="*/ 4334 w 5266"/>
              <a:gd name="T57" fmla="*/ 1701 h 4320"/>
              <a:gd name="T58" fmla="*/ 4317 w 5266"/>
              <a:gd name="T59" fmla="*/ 1631 h 4320"/>
              <a:gd name="T60" fmla="*/ 4304 w 5266"/>
              <a:gd name="T61" fmla="*/ 1562 h 4320"/>
              <a:gd name="T62" fmla="*/ 4291 w 5266"/>
              <a:gd name="T63" fmla="*/ 1489 h 4320"/>
              <a:gd name="T64" fmla="*/ 4282 w 5266"/>
              <a:gd name="T65" fmla="*/ 1418 h 4320"/>
              <a:gd name="T66" fmla="*/ 4274 w 5266"/>
              <a:gd name="T67" fmla="*/ 1344 h 4320"/>
              <a:gd name="T68" fmla="*/ 4267 w 5266"/>
              <a:gd name="T69" fmla="*/ 1271 h 4320"/>
              <a:gd name="T70" fmla="*/ 4265 w 5266"/>
              <a:gd name="T71" fmla="*/ 1198 h 4320"/>
              <a:gd name="T72" fmla="*/ 4263 w 5266"/>
              <a:gd name="T73" fmla="*/ 1123 h 4320"/>
              <a:gd name="T74" fmla="*/ 4263 w 5266"/>
              <a:gd name="T75" fmla="*/ 1123 h 4320"/>
              <a:gd name="T76" fmla="*/ 4265 w 5266"/>
              <a:gd name="T77" fmla="*/ 1046 h 4320"/>
              <a:gd name="T78" fmla="*/ 4269 w 5266"/>
              <a:gd name="T79" fmla="*/ 971 h 4320"/>
              <a:gd name="T80" fmla="*/ 4274 w 5266"/>
              <a:gd name="T81" fmla="*/ 898 h 4320"/>
              <a:gd name="T82" fmla="*/ 4282 w 5266"/>
              <a:gd name="T83" fmla="*/ 823 h 4320"/>
              <a:gd name="T84" fmla="*/ 4293 w 5266"/>
              <a:gd name="T85" fmla="*/ 750 h 4320"/>
              <a:gd name="T86" fmla="*/ 4304 w 5266"/>
              <a:gd name="T87" fmla="*/ 677 h 4320"/>
              <a:gd name="T88" fmla="*/ 4319 w 5266"/>
              <a:gd name="T89" fmla="*/ 606 h 4320"/>
              <a:gd name="T90" fmla="*/ 4336 w 5266"/>
              <a:gd name="T91" fmla="*/ 534 h 4320"/>
              <a:gd name="T92" fmla="*/ 4355 w 5266"/>
              <a:gd name="T93" fmla="*/ 465 h 4320"/>
              <a:gd name="T94" fmla="*/ 4377 w 5266"/>
              <a:gd name="T95" fmla="*/ 396 h 4320"/>
              <a:gd name="T96" fmla="*/ 4400 w 5266"/>
              <a:gd name="T97" fmla="*/ 326 h 4320"/>
              <a:gd name="T98" fmla="*/ 4424 w 5266"/>
              <a:gd name="T99" fmla="*/ 259 h 4320"/>
              <a:gd name="T100" fmla="*/ 4452 w 5266"/>
              <a:gd name="T101" fmla="*/ 193 h 4320"/>
              <a:gd name="T102" fmla="*/ 4481 w 5266"/>
              <a:gd name="T103" fmla="*/ 128 h 4320"/>
              <a:gd name="T104" fmla="*/ 4512 w 5266"/>
              <a:gd name="T105" fmla="*/ 64 h 4320"/>
              <a:gd name="T106" fmla="*/ 4544 w 5266"/>
              <a:gd name="T107" fmla="*/ 0 h 4320"/>
              <a:gd name="T108" fmla="*/ 0 w 5266"/>
              <a:gd name="T10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66" h="4320">
                <a:moveTo>
                  <a:pt x="0" y="0"/>
                </a:moveTo>
                <a:lnTo>
                  <a:pt x="0" y="4320"/>
                </a:lnTo>
                <a:lnTo>
                  <a:pt x="4882" y="4320"/>
                </a:lnTo>
                <a:lnTo>
                  <a:pt x="5266" y="3049"/>
                </a:lnTo>
                <a:lnTo>
                  <a:pt x="5266" y="3049"/>
                </a:lnTo>
                <a:lnTo>
                  <a:pt x="5210" y="3009"/>
                </a:lnTo>
                <a:lnTo>
                  <a:pt x="5155" y="2966"/>
                </a:lnTo>
                <a:lnTo>
                  <a:pt x="5101" y="2923"/>
                </a:lnTo>
                <a:lnTo>
                  <a:pt x="5049" y="2878"/>
                </a:lnTo>
                <a:lnTo>
                  <a:pt x="4998" y="2831"/>
                </a:lnTo>
                <a:lnTo>
                  <a:pt x="4949" y="2783"/>
                </a:lnTo>
                <a:lnTo>
                  <a:pt x="4900" y="2734"/>
                </a:lnTo>
                <a:lnTo>
                  <a:pt x="4854" y="2683"/>
                </a:lnTo>
                <a:lnTo>
                  <a:pt x="4809" y="2631"/>
                </a:lnTo>
                <a:lnTo>
                  <a:pt x="4765" y="2576"/>
                </a:lnTo>
                <a:lnTo>
                  <a:pt x="4722" y="2522"/>
                </a:lnTo>
                <a:lnTo>
                  <a:pt x="4683" y="2466"/>
                </a:lnTo>
                <a:lnTo>
                  <a:pt x="4644" y="2408"/>
                </a:lnTo>
                <a:lnTo>
                  <a:pt x="4606" y="2348"/>
                </a:lnTo>
                <a:lnTo>
                  <a:pt x="4570" y="2288"/>
                </a:lnTo>
                <a:lnTo>
                  <a:pt x="4537" y="2228"/>
                </a:lnTo>
                <a:lnTo>
                  <a:pt x="4505" y="2166"/>
                </a:lnTo>
                <a:lnTo>
                  <a:pt x="4475" y="2102"/>
                </a:lnTo>
                <a:lnTo>
                  <a:pt x="4447" y="2038"/>
                </a:lnTo>
                <a:lnTo>
                  <a:pt x="4421" y="1973"/>
                </a:lnTo>
                <a:lnTo>
                  <a:pt x="4396" y="1905"/>
                </a:lnTo>
                <a:lnTo>
                  <a:pt x="4374" y="1838"/>
                </a:lnTo>
                <a:lnTo>
                  <a:pt x="4353" y="1770"/>
                </a:lnTo>
                <a:lnTo>
                  <a:pt x="4334" y="1701"/>
                </a:lnTo>
                <a:lnTo>
                  <a:pt x="4317" y="1631"/>
                </a:lnTo>
                <a:lnTo>
                  <a:pt x="4304" y="1562"/>
                </a:lnTo>
                <a:lnTo>
                  <a:pt x="4291" y="1489"/>
                </a:lnTo>
                <a:lnTo>
                  <a:pt x="4282" y="1418"/>
                </a:lnTo>
                <a:lnTo>
                  <a:pt x="4274" y="1344"/>
                </a:lnTo>
                <a:lnTo>
                  <a:pt x="4267" y="1271"/>
                </a:lnTo>
                <a:lnTo>
                  <a:pt x="4265" y="1198"/>
                </a:lnTo>
                <a:lnTo>
                  <a:pt x="4263" y="1123"/>
                </a:lnTo>
                <a:lnTo>
                  <a:pt x="4263" y="1123"/>
                </a:lnTo>
                <a:lnTo>
                  <a:pt x="4265" y="1046"/>
                </a:lnTo>
                <a:lnTo>
                  <a:pt x="4269" y="971"/>
                </a:lnTo>
                <a:lnTo>
                  <a:pt x="4274" y="898"/>
                </a:lnTo>
                <a:lnTo>
                  <a:pt x="4282" y="823"/>
                </a:lnTo>
                <a:lnTo>
                  <a:pt x="4293" y="750"/>
                </a:lnTo>
                <a:lnTo>
                  <a:pt x="4304" y="677"/>
                </a:lnTo>
                <a:lnTo>
                  <a:pt x="4319" y="606"/>
                </a:lnTo>
                <a:lnTo>
                  <a:pt x="4336" y="534"/>
                </a:lnTo>
                <a:lnTo>
                  <a:pt x="4355" y="465"/>
                </a:lnTo>
                <a:lnTo>
                  <a:pt x="4377" y="396"/>
                </a:lnTo>
                <a:lnTo>
                  <a:pt x="4400" y="326"/>
                </a:lnTo>
                <a:lnTo>
                  <a:pt x="4424" y="259"/>
                </a:lnTo>
                <a:lnTo>
                  <a:pt x="4452" y="193"/>
                </a:lnTo>
                <a:lnTo>
                  <a:pt x="4481" y="128"/>
                </a:lnTo>
                <a:lnTo>
                  <a:pt x="4512" y="64"/>
                </a:lnTo>
                <a:lnTo>
                  <a:pt x="45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26481"/>
            <a:ext cx="4572000" cy="2387600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430840"/>
            <a:ext cx="4572000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>
            <a:off x="0" y="4819954"/>
            <a:ext cx="8362277" cy="4910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800299"/>
            <a:ext cx="4572000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</p:spTree>
    <p:extLst>
      <p:ext uri="{BB962C8B-B14F-4D97-AF65-F5344CB8AC3E}">
        <p14:creationId xmlns:p14="http://schemas.microsoft.com/office/powerpoint/2010/main" val="460505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441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47" y="365125"/>
            <a:ext cx="3103353" cy="13255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0B3300-0BE5-4BEB-9CC4-0065B5212F73}"/>
              </a:ext>
            </a:extLst>
          </p:cNvPr>
          <p:cNvSpPr/>
          <p:nvPr userDrawn="1"/>
        </p:nvSpPr>
        <p:spPr>
          <a:xfrm>
            <a:off x="4051300" y="0"/>
            <a:ext cx="81407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503238" y="2171700"/>
            <a:ext cx="3103562" cy="41529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87079" y="1924493"/>
            <a:ext cx="3764221" cy="0"/>
          </a:xfrm>
          <a:prstGeom prst="line">
            <a:avLst/>
          </a:prstGeom>
          <a:ln w="444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2206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10058400" cy="3922136"/>
          </a:xfrm>
        </p:spPr>
        <p:txBody>
          <a:bodyPr numCol="1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66800" y="2254827"/>
            <a:ext cx="4789990" cy="3922136"/>
          </a:xfrm>
        </p:spPr>
        <p:txBody>
          <a:bodyPr numCol="1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169307" y="2254827"/>
            <a:ext cx="4955894" cy="3922136"/>
          </a:xfrm>
        </p:spPr>
        <p:txBody>
          <a:bodyPr numCol="1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1884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h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5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5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5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5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5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4063236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Cher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4791740" cy="3922136"/>
          </a:xfrm>
        </p:spPr>
        <p:txBody>
          <a:bodyPr/>
          <a:lstStyle>
            <a:lvl1pPr>
              <a:buClr>
                <a:schemeClr val="accent5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5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5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5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5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67556" y="2243641"/>
            <a:ext cx="4957643" cy="3922136"/>
          </a:xfrm>
        </p:spPr>
        <p:txBody>
          <a:bodyPr/>
          <a:lstStyle>
            <a:lvl1pPr>
              <a:buClr>
                <a:schemeClr val="accent5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5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5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5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5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FA8B15F-409C-42C6-AFD3-76623F1320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[Insert Picture &amp; send to back]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6A965BBD-D8D3-472C-9BAE-878491CA2DD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8359775" cy="6858000"/>
          </a:xfrm>
          <a:custGeom>
            <a:avLst/>
            <a:gdLst>
              <a:gd name="T0" fmla="*/ 0 w 5266"/>
              <a:gd name="T1" fmla="*/ 0 h 4320"/>
              <a:gd name="T2" fmla="*/ 0 w 5266"/>
              <a:gd name="T3" fmla="*/ 4320 h 4320"/>
              <a:gd name="T4" fmla="*/ 4882 w 5266"/>
              <a:gd name="T5" fmla="*/ 4320 h 4320"/>
              <a:gd name="T6" fmla="*/ 5266 w 5266"/>
              <a:gd name="T7" fmla="*/ 3049 h 4320"/>
              <a:gd name="T8" fmla="*/ 5266 w 5266"/>
              <a:gd name="T9" fmla="*/ 3049 h 4320"/>
              <a:gd name="T10" fmla="*/ 5210 w 5266"/>
              <a:gd name="T11" fmla="*/ 3009 h 4320"/>
              <a:gd name="T12" fmla="*/ 5155 w 5266"/>
              <a:gd name="T13" fmla="*/ 2966 h 4320"/>
              <a:gd name="T14" fmla="*/ 5101 w 5266"/>
              <a:gd name="T15" fmla="*/ 2923 h 4320"/>
              <a:gd name="T16" fmla="*/ 5049 w 5266"/>
              <a:gd name="T17" fmla="*/ 2878 h 4320"/>
              <a:gd name="T18" fmla="*/ 4998 w 5266"/>
              <a:gd name="T19" fmla="*/ 2831 h 4320"/>
              <a:gd name="T20" fmla="*/ 4949 w 5266"/>
              <a:gd name="T21" fmla="*/ 2783 h 4320"/>
              <a:gd name="T22" fmla="*/ 4900 w 5266"/>
              <a:gd name="T23" fmla="*/ 2734 h 4320"/>
              <a:gd name="T24" fmla="*/ 4854 w 5266"/>
              <a:gd name="T25" fmla="*/ 2683 h 4320"/>
              <a:gd name="T26" fmla="*/ 4809 w 5266"/>
              <a:gd name="T27" fmla="*/ 2631 h 4320"/>
              <a:gd name="T28" fmla="*/ 4765 w 5266"/>
              <a:gd name="T29" fmla="*/ 2576 h 4320"/>
              <a:gd name="T30" fmla="*/ 4722 w 5266"/>
              <a:gd name="T31" fmla="*/ 2522 h 4320"/>
              <a:gd name="T32" fmla="*/ 4683 w 5266"/>
              <a:gd name="T33" fmla="*/ 2466 h 4320"/>
              <a:gd name="T34" fmla="*/ 4644 w 5266"/>
              <a:gd name="T35" fmla="*/ 2408 h 4320"/>
              <a:gd name="T36" fmla="*/ 4606 w 5266"/>
              <a:gd name="T37" fmla="*/ 2348 h 4320"/>
              <a:gd name="T38" fmla="*/ 4570 w 5266"/>
              <a:gd name="T39" fmla="*/ 2288 h 4320"/>
              <a:gd name="T40" fmla="*/ 4537 w 5266"/>
              <a:gd name="T41" fmla="*/ 2228 h 4320"/>
              <a:gd name="T42" fmla="*/ 4505 w 5266"/>
              <a:gd name="T43" fmla="*/ 2166 h 4320"/>
              <a:gd name="T44" fmla="*/ 4475 w 5266"/>
              <a:gd name="T45" fmla="*/ 2102 h 4320"/>
              <a:gd name="T46" fmla="*/ 4447 w 5266"/>
              <a:gd name="T47" fmla="*/ 2038 h 4320"/>
              <a:gd name="T48" fmla="*/ 4421 w 5266"/>
              <a:gd name="T49" fmla="*/ 1973 h 4320"/>
              <a:gd name="T50" fmla="*/ 4396 w 5266"/>
              <a:gd name="T51" fmla="*/ 1905 h 4320"/>
              <a:gd name="T52" fmla="*/ 4374 w 5266"/>
              <a:gd name="T53" fmla="*/ 1838 h 4320"/>
              <a:gd name="T54" fmla="*/ 4353 w 5266"/>
              <a:gd name="T55" fmla="*/ 1770 h 4320"/>
              <a:gd name="T56" fmla="*/ 4334 w 5266"/>
              <a:gd name="T57" fmla="*/ 1701 h 4320"/>
              <a:gd name="T58" fmla="*/ 4317 w 5266"/>
              <a:gd name="T59" fmla="*/ 1631 h 4320"/>
              <a:gd name="T60" fmla="*/ 4304 w 5266"/>
              <a:gd name="T61" fmla="*/ 1562 h 4320"/>
              <a:gd name="T62" fmla="*/ 4291 w 5266"/>
              <a:gd name="T63" fmla="*/ 1489 h 4320"/>
              <a:gd name="T64" fmla="*/ 4282 w 5266"/>
              <a:gd name="T65" fmla="*/ 1418 h 4320"/>
              <a:gd name="T66" fmla="*/ 4274 w 5266"/>
              <a:gd name="T67" fmla="*/ 1344 h 4320"/>
              <a:gd name="T68" fmla="*/ 4267 w 5266"/>
              <a:gd name="T69" fmla="*/ 1271 h 4320"/>
              <a:gd name="T70" fmla="*/ 4265 w 5266"/>
              <a:gd name="T71" fmla="*/ 1198 h 4320"/>
              <a:gd name="T72" fmla="*/ 4263 w 5266"/>
              <a:gd name="T73" fmla="*/ 1123 h 4320"/>
              <a:gd name="T74" fmla="*/ 4263 w 5266"/>
              <a:gd name="T75" fmla="*/ 1123 h 4320"/>
              <a:gd name="T76" fmla="*/ 4265 w 5266"/>
              <a:gd name="T77" fmla="*/ 1046 h 4320"/>
              <a:gd name="T78" fmla="*/ 4269 w 5266"/>
              <a:gd name="T79" fmla="*/ 971 h 4320"/>
              <a:gd name="T80" fmla="*/ 4274 w 5266"/>
              <a:gd name="T81" fmla="*/ 898 h 4320"/>
              <a:gd name="T82" fmla="*/ 4282 w 5266"/>
              <a:gd name="T83" fmla="*/ 823 h 4320"/>
              <a:gd name="T84" fmla="*/ 4293 w 5266"/>
              <a:gd name="T85" fmla="*/ 750 h 4320"/>
              <a:gd name="T86" fmla="*/ 4304 w 5266"/>
              <a:gd name="T87" fmla="*/ 677 h 4320"/>
              <a:gd name="T88" fmla="*/ 4319 w 5266"/>
              <a:gd name="T89" fmla="*/ 606 h 4320"/>
              <a:gd name="T90" fmla="*/ 4336 w 5266"/>
              <a:gd name="T91" fmla="*/ 534 h 4320"/>
              <a:gd name="T92" fmla="*/ 4355 w 5266"/>
              <a:gd name="T93" fmla="*/ 465 h 4320"/>
              <a:gd name="T94" fmla="*/ 4377 w 5266"/>
              <a:gd name="T95" fmla="*/ 396 h 4320"/>
              <a:gd name="T96" fmla="*/ 4400 w 5266"/>
              <a:gd name="T97" fmla="*/ 326 h 4320"/>
              <a:gd name="T98" fmla="*/ 4424 w 5266"/>
              <a:gd name="T99" fmla="*/ 259 h 4320"/>
              <a:gd name="T100" fmla="*/ 4452 w 5266"/>
              <a:gd name="T101" fmla="*/ 193 h 4320"/>
              <a:gd name="T102" fmla="*/ 4481 w 5266"/>
              <a:gd name="T103" fmla="*/ 128 h 4320"/>
              <a:gd name="T104" fmla="*/ 4512 w 5266"/>
              <a:gd name="T105" fmla="*/ 64 h 4320"/>
              <a:gd name="T106" fmla="*/ 4544 w 5266"/>
              <a:gd name="T107" fmla="*/ 0 h 4320"/>
              <a:gd name="T108" fmla="*/ 0 w 5266"/>
              <a:gd name="T10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66" h="4320">
                <a:moveTo>
                  <a:pt x="0" y="0"/>
                </a:moveTo>
                <a:lnTo>
                  <a:pt x="0" y="4320"/>
                </a:lnTo>
                <a:lnTo>
                  <a:pt x="4882" y="4320"/>
                </a:lnTo>
                <a:lnTo>
                  <a:pt x="5266" y="3049"/>
                </a:lnTo>
                <a:lnTo>
                  <a:pt x="5266" y="3049"/>
                </a:lnTo>
                <a:lnTo>
                  <a:pt x="5210" y="3009"/>
                </a:lnTo>
                <a:lnTo>
                  <a:pt x="5155" y="2966"/>
                </a:lnTo>
                <a:lnTo>
                  <a:pt x="5101" y="2923"/>
                </a:lnTo>
                <a:lnTo>
                  <a:pt x="5049" y="2878"/>
                </a:lnTo>
                <a:lnTo>
                  <a:pt x="4998" y="2831"/>
                </a:lnTo>
                <a:lnTo>
                  <a:pt x="4949" y="2783"/>
                </a:lnTo>
                <a:lnTo>
                  <a:pt x="4900" y="2734"/>
                </a:lnTo>
                <a:lnTo>
                  <a:pt x="4854" y="2683"/>
                </a:lnTo>
                <a:lnTo>
                  <a:pt x="4809" y="2631"/>
                </a:lnTo>
                <a:lnTo>
                  <a:pt x="4765" y="2576"/>
                </a:lnTo>
                <a:lnTo>
                  <a:pt x="4722" y="2522"/>
                </a:lnTo>
                <a:lnTo>
                  <a:pt x="4683" y="2466"/>
                </a:lnTo>
                <a:lnTo>
                  <a:pt x="4644" y="2408"/>
                </a:lnTo>
                <a:lnTo>
                  <a:pt x="4606" y="2348"/>
                </a:lnTo>
                <a:lnTo>
                  <a:pt x="4570" y="2288"/>
                </a:lnTo>
                <a:lnTo>
                  <a:pt x="4537" y="2228"/>
                </a:lnTo>
                <a:lnTo>
                  <a:pt x="4505" y="2166"/>
                </a:lnTo>
                <a:lnTo>
                  <a:pt x="4475" y="2102"/>
                </a:lnTo>
                <a:lnTo>
                  <a:pt x="4447" y="2038"/>
                </a:lnTo>
                <a:lnTo>
                  <a:pt x="4421" y="1973"/>
                </a:lnTo>
                <a:lnTo>
                  <a:pt x="4396" y="1905"/>
                </a:lnTo>
                <a:lnTo>
                  <a:pt x="4374" y="1838"/>
                </a:lnTo>
                <a:lnTo>
                  <a:pt x="4353" y="1770"/>
                </a:lnTo>
                <a:lnTo>
                  <a:pt x="4334" y="1701"/>
                </a:lnTo>
                <a:lnTo>
                  <a:pt x="4317" y="1631"/>
                </a:lnTo>
                <a:lnTo>
                  <a:pt x="4304" y="1562"/>
                </a:lnTo>
                <a:lnTo>
                  <a:pt x="4291" y="1489"/>
                </a:lnTo>
                <a:lnTo>
                  <a:pt x="4282" y="1418"/>
                </a:lnTo>
                <a:lnTo>
                  <a:pt x="4274" y="1344"/>
                </a:lnTo>
                <a:lnTo>
                  <a:pt x="4267" y="1271"/>
                </a:lnTo>
                <a:lnTo>
                  <a:pt x="4265" y="1198"/>
                </a:lnTo>
                <a:lnTo>
                  <a:pt x="4263" y="1123"/>
                </a:lnTo>
                <a:lnTo>
                  <a:pt x="4263" y="1123"/>
                </a:lnTo>
                <a:lnTo>
                  <a:pt x="4265" y="1046"/>
                </a:lnTo>
                <a:lnTo>
                  <a:pt x="4269" y="971"/>
                </a:lnTo>
                <a:lnTo>
                  <a:pt x="4274" y="898"/>
                </a:lnTo>
                <a:lnTo>
                  <a:pt x="4282" y="823"/>
                </a:lnTo>
                <a:lnTo>
                  <a:pt x="4293" y="750"/>
                </a:lnTo>
                <a:lnTo>
                  <a:pt x="4304" y="677"/>
                </a:lnTo>
                <a:lnTo>
                  <a:pt x="4319" y="606"/>
                </a:lnTo>
                <a:lnTo>
                  <a:pt x="4336" y="534"/>
                </a:lnTo>
                <a:lnTo>
                  <a:pt x="4355" y="465"/>
                </a:lnTo>
                <a:lnTo>
                  <a:pt x="4377" y="396"/>
                </a:lnTo>
                <a:lnTo>
                  <a:pt x="4400" y="326"/>
                </a:lnTo>
                <a:lnTo>
                  <a:pt x="4424" y="259"/>
                </a:lnTo>
                <a:lnTo>
                  <a:pt x="4452" y="193"/>
                </a:lnTo>
                <a:lnTo>
                  <a:pt x="4481" y="128"/>
                </a:lnTo>
                <a:lnTo>
                  <a:pt x="4512" y="64"/>
                </a:lnTo>
                <a:lnTo>
                  <a:pt x="45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026481"/>
            <a:ext cx="4572000" cy="2387600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430840"/>
            <a:ext cx="4572000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>
            <a:off x="0" y="4819954"/>
            <a:ext cx="8362277" cy="4910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5800299"/>
            <a:ext cx="4572000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6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6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6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6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6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3860451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4789990" cy="3922136"/>
          </a:xfrm>
        </p:spPr>
        <p:txBody>
          <a:bodyPr/>
          <a:lstStyle>
            <a:lvl1pPr>
              <a:buClr>
                <a:schemeClr val="accent6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6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6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6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6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79940" y="2254827"/>
            <a:ext cx="4945260" cy="3922136"/>
          </a:xfrm>
        </p:spPr>
        <p:txBody>
          <a:bodyPr/>
          <a:lstStyle>
            <a:lvl1pPr>
              <a:buClr>
                <a:schemeClr val="accent6">
                  <a:lumMod val="40000"/>
                  <a:lumOff val="60000"/>
                </a:schemeClr>
              </a:buClr>
              <a:defRPr/>
            </a:lvl1pPr>
            <a:lvl2pPr>
              <a:buClr>
                <a:schemeClr val="accent6">
                  <a:lumMod val="40000"/>
                  <a:lumOff val="60000"/>
                </a:schemeClr>
              </a:buClr>
              <a:defRPr/>
            </a:lvl2pPr>
            <a:lvl3pPr>
              <a:buClr>
                <a:schemeClr val="accent6">
                  <a:lumMod val="40000"/>
                  <a:lumOff val="60000"/>
                </a:schemeClr>
              </a:buClr>
              <a:defRPr/>
            </a:lvl3pPr>
            <a:lvl4pPr>
              <a:buClr>
                <a:schemeClr val="accent6">
                  <a:lumMod val="40000"/>
                  <a:lumOff val="60000"/>
                </a:schemeClr>
              </a:buClr>
              <a:defRPr/>
            </a:lvl4pPr>
            <a:lvl5pPr>
              <a:buClr>
                <a:schemeClr val="accent6">
                  <a:lumMod val="40000"/>
                  <a:lumOff val="60000"/>
                </a:schemeClr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6239B4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B39CE0"/>
              </a:buClr>
              <a:defRPr/>
            </a:lvl1pPr>
            <a:lvl2pPr>
              <a:buClr>
                <a:srgbClr val="B39CE0"/>
              </a:buClr>
              <a:defRPr/>
            </a:lvl2pPr>
            <a:lvl3pPr>
              <a:buClr>
                <a:srgbClr val="B39CE0"/>
              </a:buClr>
              <a:defRPr/>
            </a:lvl3pPr>
            <a:lvl4pPr>
              <a:buClr>
                <a:srgbClr val="B39CE0"/>
              </a:buClr>
              <a:defRPr/>
            </a:lvl4pPr>
            <a:lvl5pPr>
              <a:buClr>
                <a:srgbClr val="B39CE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6239B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</p:spTree>
    <p:extLst>
      <p:ext uri="{BB962C8B-B14F-4D97-AF65-F5344CB8AC3E}">
        <p14:creationId xmlns:p14="http://schemas.microsoft.com/office/powerpoint/2010/main" val="1830097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>
                <a:solidFill>
                  <a:srgbClr val="6239B4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4789990" cy="3922136"/>
          </a:xfrm>
        </p:spPr>
        <p:txBody>
          <a:bodyPr/>
          <a:lstStyle>
            <a:lvl1pPr>
              <a:buClr>
                <a:srgbClr val="B39CE0"/>
              </a:buClr>
              <a:defRPr/>
            </a:lvl1pPr>
            <a:lvl2pPr>
              <a:buClr>
                <a:srgbClr val="B39CE0"/>
              </a:buClr>
              <a:defRPr/>
            </a:lvl2pPr>
            <a:lvl3pPr>
              <a:buClr>
                <a:srgbClr val="B39CE0"/>
              </a:buClr>
              <a:defRPr/>
            </a:lvl3pPr>
            <a:lvl4pPr>
              <a:buClr>
                <a:srgbClr val="B39CE0"/>
              </a:buClr>
              <a:defRPr/>
            </a:lvl4pPr>
            <a:lvl5pPr>
              <a:buClr>
                <a:srgbClr val="B39CE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C5D4B8B4-D064-49FF-8181-6F2F29C7CF9C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1476375" cy="6858000"/>
          </a:xfrm>
          <a:custGeom>
            <a:avLst/>
            <a:gdLst>
              <a:gd name="T0" fmla="*/ 0 w 930"/>
              <a:gd name="T1" fmla="*/ 0 h 4320"/>
              <a:gd name="T2" fmla="*/ 0 w 930"/>
              <a:gd name="T3" fmla="*/ 4320 h 4320"/>
              <a:gd name="T4" fmla="*/ 137 w 930"/>
              <a:gd name="T5" fmla="*/ 4320 h 4320"/>
              <a:gd name="T6" fmla="*/ 296 w 930"/>
              <a:gd name="T7" fmla="*/ 737 h 4320"/>
              <a:gd name="T8" fmla="*/ 296 w 930"/>
              <a:gd name="T9" fmla="*/ 737 h 4320"/>
              <a:gd name="T10" fmla="*/ 296 w 930"/>
              <a:gd name="T11" fmla="*/ 737 h 4320"/>
              <a:gd name="T12" fmla="*/ 296 w 930"/>
              <a:gd name="T13" fmla="*/ 737 h 4320"/>
              <a:gd name="T14" fmla="*/ 299 w 930"/>
              <a:gd name="T15" fmla="*/ 696 h 4320"/>
              <a:gd name="T16" fmla="*/ 307 w 930"/>
              <a:gd name="T17" fmla="*/ 658 h 4320"/>
              <a:gd name="T18" fmla="*/ 316 w 930"/>
              <a:gd name="T19" fmla="*/ 623 h 4320"/>
              <a:gd name="T20" fmla="*/ 327 w 930"/>
              <a:gd name="T21" fmla="*/ 593 h 4320"/>
              <a:gd name="T22" fmla="*/ 341 w 930"/>
              <a:gd name="T23" fmla="*/ 564 h 4320"/>
              <a:gd name="T24" fmla="*/ 354 w 930"/>
              <a:gd name="T25" fmla="*/ 542 h 4320"/>
              <a:gd name="T26" fmla="*/ 367 w 930"/>
              <a:gd name="T27" fmla="*/ 521 h 4320"/>
              <a:gd name="T28" fmla="*/ 380 w 930"/>
              <a:gd name="T29" fmla="*/ 504 h 4320"/>
              <a:gd name="T30" fmla="*/ 930 w 930"/>
              <a:gd name="T31" fmla="*/ 0 h 4320"/>
              <a:gd name="T32" fmla="*/ 0 w 930"/>
              <a:gd name="T33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30" h="4320">
                <a:moveTo>
                  <a:pt x="0" y="0"/>
                </a:moveTo>
                <a:lnTo>
                  <a:pt x="0" y="4320"/>
                </a:lnTo>
                <a:lnTo>
                  <a:pt x="137" y="4320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6" y="737"/>
                </a:lnTo>
                <a:lnTo>
                  <a:pt x="299" y="696"/>
                </a:lnTo>
                <a:lnTo>
                  <a:pt x="307" y="658"/>
                </a:lnTo>
                <a:lnTo>
                  <a:pt x="316" y="623"/>
                </a:lnTo>
                <a:lnTo>
                  <a:pt x="327" y="593"/>
                </a:lnTo>
                <a:lnTo>
                  <a:pt x="341" y="564"/>
                </a:lnTo>
                <a:lnTo>
                  <a:pt x="354" y="542"/>
                </a:lnTo>
                <a:lnTo>
                  <a:pt x="367" y="521"/>
                </a:lnTo>
                <a:lnTo>
                  <a:pt x="380" y="504"/>
                </a:lnTo>
                <a:lnTo>
                  <a:pt x="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6239B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F21F96-5A43-415F-A9BA-49D344A7E31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28686" y="128588"/>
            <a:ext cx="497054" cy="497054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79940" y="2254827"/>
            <a:ext cx="4945260" cy="3922136"/>
          </a:xfrm>
        </p:spPr>
        <p:txBody>
          <a:bodyPr/>
          <a:lstStyle>
            <a:lvl1pPr>
              <a:buClr>
                <a:srgbClr val="B39CE0"/>
              </a:buClr>
              <a:defRPr/>
            </a:lvl1pPr>
            <a:lvl2pPr>
              <a:buClr>
                <a:srgbClr val="B39CE0"/>
              </a:buClr>
              <a:defRPr/>
            </a:lvl2pPr>
            <a:lvl3pPr>
              <a:buClr>
                <a:srgbClr val="B39CE0"/>
              </a:buClr>
              <a:defRPr/>
            </a:lvl3pPr>
            <a:lvl4pPr>
              <a:buClr>
                <a:srgbClr val="B39CE0"/>
              </a:buClr>
              <a:defRPr/>
            </a:lvl4pPr>
            <a:lvl5pPr>
              <a:buClr>
                <a:srgbClr val="B39CE0"/>
              </a:buClr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1pPr>
            <a:lvl2pPr marL="36576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2pPr>
            <a:lvl3pPr marL="73152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3pPr>
            <a:lvl4pPr marL="109728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4pPr>
            <a:lvl5pPr marL="1463040" indent="0">
              <a:spcBef>
                <a:spcPts val="0"/>
              </a:spcBef>
              <a:spcAft>
                <a:spcPts val="0"/>
              </a:spcAft>
              <a:buNone/>
              <a:defRPr>
                <a:latin typeface="Courier New" panose="02070309020205020404" pitchFamily="49" charset="0"/>
                <a:cs typeface="Courier New" panose="02070309020205020404" pitchFamily="49" charset="0"/>
              </a:defRPr>
            </a:lvl5pPr>
          </a:lstStyle>
          <a:p>
            <a:pPr lvl="0"/>
            <a:r>
              <a:rPr lang="en-US" dirty="0"/>
              <a:t>&lt;code examples&gt;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EEFD1BD-01CC-4A4A-B6E4-2A6AA57D2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365125"/>
            <a:ext cx="100584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9681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4102100" cy="32432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3600" y="622300"/>
            <a:ext cx="5168900" cy="6235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[Picture]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516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5012956" cy="32432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44" y="1019068"/>
            <a:ext cx="8208144" cy="4736183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Fea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0" y="1132464"/>
            <a:ext cx="41021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5900" y="2933699"/>
            <a:ext cx="5012956" cy="324326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/>
          <p:nvPr userDrawn="1"/>
        </p:nvCxnSpPr>
        <p:spPr>
          <a:xfrm>
            <a:off x="6654800" y="2585027"/>
            <a:ext cx="55372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3344" y="1019068"/>
            <a:ext cx="8208144" cy="473618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560440" y="1297858"/>
            <a:ext cx="6248317" cy="39230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9348" y="2967830"/>
            <a:ext cx="3583201" cy="1325563"/>
          </a:xfrm>
        </p:spPr>
        <p:txBody>
          <a:bodyPr anchor="b" anchorCtr="0">
            <a:normAutofit/>
          </a:bodyPr>
          <a:lstStyle>
            <a:lvl1pPr>
              <a:defRPr sz="3000" b="0" spc="-100" baseline="0">
                <a:solidFill>
                  <a:schemeClr val="tx2"/>
                </a:solidFill>
                <a:latin typeface="+mj-lt"/>
                <a:ea typeface="Roboto slab light" pitchFamily="2" charset="0"/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</a:t>
            </a:r>
            <a:r>
              <a:rPr lang="en-US"/>
              <a:t>edit title]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348" y="4513262"/>
            <a:ext cx="3583202" cy="16637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65760" indent="0">
              <a:buNone/>
              <a:defRPr sz="1800"/>
            </a:lvl2pPr>
            <a:lvl3pPr marL="731520" indent="0">
              <a:buNone/>
              <a:defRPr sz="1800"/>
            </a:lvl3pPr>
            <a:lvl4pPr marL="1097280" indent="0">
              <a:buNone/>
              <a:defRPr sz="1800"/>
            </a:lvl4pPr>
            <a:lvl5pPr marL="146304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9800" y="1084262"/>
            <a:ext cx="2742347" cy="5092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[Picture]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2D9F27-699B-4CB3-8091-E1BB8E907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381000"/>
            <a:ext cx="4431270" cy="27051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0" b="1" spc="-1000" baseline="0">
                <a:solidFill>
                  <a:schemeClr val="bg1"/>
                </a:solidFill>
                <a:latin typeface="+mj-lt"/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[1.]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8058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ea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29348" y="2967830"/>
            <a:ext cx="3583201" cy="1325563"/>
          </a:xfrm>
        </p:spPr>
        <p:txBody>
          <a:bodyPr anchor="b" anchorCtr="0">
            <a:normAutofit/>
          </a:bodyPr>
          <a:lstStyle>
            <a:lvl1pPr>
              <a:defRPr sz="3000" b="0" spc="-100" baseline="0">
                <a:solidFill>
                  <a:schemeClr val="tx2"/>
                </a:solidFill>
                <a:latin typeface="+mj-lt"/>
                <a:ea typeface="Roboto slab light" pitchFamily="2" charset="0"/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</a:t>
            </a:r>
            <a:r>
              <a:rPr lang="en-US"/>
              <a:t>edit title]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9348" y="4513262"/>
            <a:ext cx="3583202" cy="16637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65760" indent="0">
              <a:buNone/>
              <a:defRPr sz="1800"/>
            </a:lvl2pPr>
            <a:lvl3pPr marL="731520" indent="0">
              <a:buNone/>
              <a:defRPr sz="1800"/>
            </a:lvl3pPr>
            <a:lvl4pPr marL="1097280" indent="0">
              <a:buNone/>
              <a:defRPr sz="1800"/>
            </a:lvl4pPr>
            <a:lvl5pPr marL="146304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749800" y="1084262"/>
            <a:ext cx="2742347" cy="50927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[Picture]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52D9F27-699B-4CB3-8091-E1BB8E907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381000"/>
            <a:ext cx="4431270" cy="27051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0" b="1" spc="-1000" baseline="0">
                <a:solidFill>
                  <a:schemeClr val="bg1"/>
                </a:solidFill>
                <a:latin typeface="+mj-lt"/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/>
              <a:t>[1.]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67419"/>
            <a:ext cx="4237794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810325"/>
            <a:ext cx="12192000" cy="204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1576" y="4725568"/>
            <a:ext cx="12292315" cy="8794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716068" y="0"/>
            <a:ext cx="3504378" cy="5625296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1275" y="1624205"/>
            <a:ext cx="6298092" cy="400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1433191"/>
            <a:ext cx="8048625" cy="474811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3 (Re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296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10450" y="257174"/>
            <a:ext cx="3619500" cy="27106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[Picture]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284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3699667"/>
            <a:ext cx="9950450" cy="2574133"/>
          </a:xfrm>
        </p:spPr>
        <p:txBody>
          <a:bodyPr numCol="3" spcCol="914400">
            <a:normAutofit/>
          </a:bodyPr>
          <a:lstStyle>
            <a:lvl1pPr marL="0" indent="0">
              <a:buNone/>
              <a:defRPr sz="120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61910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3 (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79500" y="3699667"/>
            <a:ext cx="9950450" cy="25741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296783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10450" y="257174"/>
            <a:ext cx="3619500" cy="2710656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[Picture]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1284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749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002" y="262989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116" y="1494960"/>
            <a:ext cx="2220278" cy="45701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590" y="1494959"/>
            <a:ext cx="2220278" cy="45701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642" y="1494958"/>
            <a:ext cx="2220278" cy="45701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1762642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/>
          </p:nvPr>
        </p:nvSpPr>
        <p:spPr>
          <a:xfrm>
            <a:off x="4585473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2"/>
          </p:nvPr>
        </p:nvSpPr>
        <p:spPr>
          <a:xfrm>
            <a:off x="7408304" y="6149339"/>
            <a:ext cx="2244921" cy="425450"/>
          </a:xfrm>
        </p:spPr>
        <p:txBody>
          <a:bodyPr anchor="b">
            <a:noAutofit/>
          </a:bodyPr>
          <a:lstStyle>
            <a:lvl1pPr marL="0" indent="0" algn="ctr">
              <a:buNone/>
              <a:defRPr sz="1200" b="0"/>
            </a:lvl1pPr>
            <a:lvl2pPr marL="365760" indent="0">
              <a:buNone/>
              <a:defRPr sz="1200"/>
            </a:lvl2pPr>
            <a:lvl3pPr marL="731520" indent="0">
              <a:buNone/>
              <a:defRPr sz="1200"/>
            </a:lvl3pPr>
            <a:lvl4pPr marL="1097280" indent="0">
              <a:buNone/>
              <a:defRPr sz="1200"/>
            </a:lvl4pPr>
            <a:lvl5pPr marL="1463040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69900" y="1830783"/>
            <a:ext cx="3683000" cy="40854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92868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016" y="1308100"/>
            <a:ext cx="8892044" cy="5130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F0A1E0A-EB4E-44B0-B59B-F33B2B0ECD5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732295" y="1894952"/>
            <a:ext cx="4044969" cy="40854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26814" y="0"/>
            <a:ext cx="9950450" cy="1085492"/>
          </a:xfrm>
        </p:spPr>
        <p:txBody>
          <a:bodyPr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456" y="1283368"/>
            <a:ext cx="9399451" cy="542357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775" y="82896"/>
            <a:ext cx="9950450" cy="108549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28" y="1259337"/>
            <a:ext cx="9399451" cy="542357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775" y="82896"/>
            <a:ext cx="9950450" cy="108549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28" y="1259337"/>
            <a:ext cx="9399451" cy="542357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0775" y="82896"/>
            <a:ext cx="9950450" cy="1085492"/>
          </a:xfrm>
        </p:spPr>
        <p:txBody>
          <a:bodyPr anchor="b" anchorCtr="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28" y="1259337"/>
            <a:ext cx="9399451" cy="5423579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reenshot Examp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14859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9900" y="92868"/>
            <a:ext cx="9950450" cy="11477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CBD87C-C001-41F9-83C0-B2F7EEA1A0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978" y="1578768"/>
            <a:ext cx="8892044" cy="51308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4 (Repor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96783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</a:t>
            </a:r>
            <a:r>
              <a:rPr lang="en-US" dirty="0"/>
              <a:t>a </a:t>
            </a:r>
            <a:r>
              <a:rPr lang="en-US"/>
              <a:t>large image]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3699667"/>
            <a:ext cx="9950450" cy="2574133"/>
          </a:xfrm>
        </p:spPr>
        <p:txBody>
          <a:bodyPr numCol="3" spcCol="914400">
            <a:normAutofit/>
          </a:bodyPr>
          <a:lstStyle>
            <a:lvl1pPr marL="0" indent="0">
              <a:buNone/>
              <a:defRPr sz="120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384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67419"/>
            <a:ext cx="4237794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0" y="4810325"/>
            <a:ext cx="12192000" cy="204767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6716068" y="0"/>
            <a:ext cx="3504378" cy="5625296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5421275" y="1624205"/>
            <a:ext cx="6298092" cy="4001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137" y="1433191"/>
            <a:ext cx="8048625" cy="474811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eature 4 (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2967830"/>
          </a:xfrm>
          <a:solidFill>
            <a:schemeClr val="tx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[Insert </a:t>
            </a:r>
            <a:r>
              <a:rPr lang="en-US" dirty="0"/>
              <a:t>a </a:t>
            </a:r>
            <a:r>
              <a:rPr lang="en-US"/>
              <a:t>large image]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317C01-63E3-4FEA-9CA1-54BC56A3D71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79500" y="3699667"/>
            <a:ext cx="9950450" cy="257413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36679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Re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415" y="699330"/>
            <a:ext cx="4294606" cy="1325563"/>
          </a:xfrm>
        </p:spPr>
        <p:txBody>
          <a:bodyPr wrap="none" anchor="b" anchorCtr="0">
            <a:normAutofit/>
          </a:bodyPr>
          <a:lstStyle>
            <a:lvl1pPr>
              <a:defRPr sz="7500"/>
            </a:lvl1pPr>
          </a:lstStyle>
          <a:p>
            <a:r>
              <a:rPr lang="en-US"/>
              <a:t>[Contents]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11250" y="4407569"/>
            <a:ext cx="2882900" cy="1560095"/>
          </a:xfrm>
        </p:spPr>
        <p:txBody>
          <a:bodyPr>
            <a:normAutofit/>
          </a:bodyPr>
          <a:lstStyle>
            <a:lvl1pPr marL="274320" indent="-274320">
              <a:spcBef>
                <a:spcPts val="0"/>
              </a:spcBef>
              <a:spcAft>
                <a:spcPts val="300"/>
              </a:spcAft>
              <a:buClr>
                <a:schemeClr val="tx2">
                  <a:lumMod val="40000"/>
                  <a:lumOff val="60000"/>
                </a:schemeClr>
              </a:buClr>
              <a:buFont typeface="HGGothicE" panose="020B0909000000000000" pitchFamily="49" charset="-128"/>
              <a:buChar char="-"/>
              <a:defRPr sz="1200"/>
            </a:lvl1pPr>
            <a:lvl2pPr>
              <a:defRPr sz="1200" baseline="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Edit Master text</a:t>
            </a:r>
          </a:p>
          <a:p>
            <a:pPr lvl="2"/>
            <a:r>
              <a:rPr lang="en-US" dirty="0" err="1"/>
              <a:t>asdf</a:t>
            </a:r>
            <a:endParaRPr lang="en-US" dirty="0"/>
          </a:p>
          <a:p>
            <a:pPr lvl="1"/>
            <a:r>
              <a:rPr lang="en-US" dirty="0"/>
              <a:t>Edit Master text</a:t>
            </a:r>
          </a:p>
          <a:p>
            <a:pPr lvl="0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151893"/>
            <a:ext cx="5213684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0589494-EC8D-4504-8D2F-17C8448B0B7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4534234" y="4407569"/>
            <a:ext cx="2882900" cy="1560095"/>
          </a:xfrm>
        </p:spPr>
        <p:txBody>
          <a:bodyPr>
            <a:normAutofit/>
          </a:bodyPr>
          <a:lstStyle>
            <a:lvl1pPr marL="274320" indent="-274320">
              <a:spcBef>
                <a:spcPts val="0"/>
              </a:spcBef>
              <a:spcAft>
                <a:spcPts val="300"/>
              </a:spcAft>
              <a:buClr>
                <a:schemeClr val="tx2">
                  <a:lumMod val="40000"/>
                  <a:lumOff val="60000"/>
                </a:schemeClr>
              </a:buClr>
              <a:buFont typeface="Wingdings" charset="2"/>
              <a:buChar char="§"/>
              <a:defRPr sz="1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</a:t>
            </a:r>
            <a:r>
              <a:rPr lang="en-US" dirty="0" err="1"/>
              <a:t>tex</a:t>
            </a:r>
            <a:endParaRPr lang="en-US" dirty="0"/>
          </a:p>
          <a:p>
            <a:pPr lvl="0"/>
            <a:r>
              <a:rPr lang="en-US" dirty="0"/>
              <a:t>t </a:t>
            </a:r>
          </a:p>
          <a:p>
            <a:pPr lvl="0"/>
            <a:r>
              <a:rPr lang="en-US" dirty="0"/>
              <a:t>styles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FFF9F23-7F0F-4E95-A644-63AC2F1756B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7988968" y="4407569"/>
            <a:ext cx="2882900" cy="1560095"/>
          </a:xfrm>
        </p:spPr>
        <p:txBody>
          <a:bodyPr>
            <a:normAutofit/>
          </a:bodyPr>
          <a:lstStyle>
            <a:lvl1pPr marL="274320" indent="-274320">
              <a:spcBef>
                <a:spcPts val="0"/>
              </a:spcBef>
              <a:spcAft>
                <a:spcPts val="300"/>
              </a:spcAft>
              <a:buClr>
                <a:schemeClr val="tx2">
                  <a:lumMod val="40000"/>
                  <a:lumOff val="60000"/>
                </a:schemeClr>
              </a:buClr>
              <a:buFont typeface="HGGothicE" panose="020B0909000000000000" pitchFamily="49" charset="-128"/>
              <a:buChar char="-"/>
              <a:defRPr sz="1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0F11A52-956A-48E7-9C6F-6B32C38B7A7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1250" y="2784699"/>
            <a:ext cx="2882900" cy="1091265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01.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5192E43-9513-4DB5-A297-5286341799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250" y="3849380"/>
            <a:ext cx="2882900" cy="403894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[Section Title]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54CADEDC-F8D4-4DD8-8478-A4FC5A4C9C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50109" y="2784699"/>
            <a:ext cx="2882900" cy="1091265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02.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BA77D906-9B6B-4F5C-BE94-3403E8363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0109" y="3849380"/>
            <a:ext cx="2882900" cy="403894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[Section Title]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32EFEC2-1D65-4ADF-9A90-74C0299FBE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968" y="2784699"/>
            <a:ext cx="2882900" cy="1091265"/>
          </a:xfrm>
        </p:spPr>
        <p:txBody>
          <a:bodyPr>
            <a:noAutofit/>
          </a:bodyPr>
          <a:lstStyle>
            <a:lvl1pPr marL="0" indent="0">
              <a:buNone/>
              <a:defRPr sz="8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03.</a:t>
            </a:r>
          </a:p>
        </p:txBody>
      </p:sp>
      <p:sp>
        <p:nvSpPr>
          <p:cNvPr id="23" name="Text Placeholder 18">
            <a:extLst>
              <a:ext uri="{FF2B5EF4-FFF2-40B4-BE49-F238E27FC236}">
                <a16:creationId xmlns:a16="http://schemas.microsoft.com/office/drawing/2014/main" id="{D14BEB65-7C0C-4FAA-9C16-ECDA4D4769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968" y="3849380"/>
            <a:ext cx="2882900" cy="403894"/>
          </a:xfrm>
        </p:spPr>
        <p:txBody>
          <a:bodyPr>
            <a:normAutofit/>
          </a:bodyPr>
          <a:lstStyle>
            <a:lvl1pPr marL="0" indent="0">
              <a:buNone/>
              <a:defRPr sz="1800" b="1" cap="none" baseline="0">
                <a:solidFill>
                  <a:schemeClr val="tx1"/>
                </a:solidFill>
              </a:defRPr>
            </a:lvl1pPr>
            <a:lvl2pPr marL="365760" indent="0">
              <a:buNone/>
              <a:defRPr/>
            </a:lvl2pPr>
            <a:lvl3pPr marL="731520" indent="0">
              <a:buNone/>
              <a:defRPr/>
            </a:lvl3pPr>
            <a:lvl4pPr marL="1097280" indent="0">
              <a:buNone/>
              <a:defRPr/>
            </a:lvl4pPr>
            <a:lvl5pPr marL="1463040" indent="0">
              <a:buNone/>
              <a:defRPr/>
            </a:lvl5pPr>
          </a:lstStyle>
          <a:p>
            <a:pPr lvl="0"/>
            <a:r>
              <a:rPr lang="en-US" dirty="0"/>
              <a:t>[Section Title]</a:t>
            </a:r>
          </a:p>
        </p:txBody>
      </p:sp>
    </p:spTree>
    <p:extLst>
      <p:ext uri="{BB962C8B-B14F-4D97-AF65-F5344CB8AC3E}">
        <p14:creationId xmlns:p14="http://schemas.microsoft.com/office/powerpoint/2010/main" val="125985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7415" y="699330"/>
            <a:ext cx="4294606" cy="1325563"/>
          </a:xfrm>
        </p:spPr>
        <p:txBody>
          <a:bodyPr wrap="none" anchor="b" anchorCtr="0">
            <a:normAutofit/>
          </a:bodyPr>
          <a:lstStyle>
            <a:lvl1pPr>
              <a:defRPr sz="7500"/>
            </a:lvl1pPr>
          </a:lstStyle>
          <a:p>
            <a:r>
              <a:rPr lang="en-US"/>
              <a:t>[Contents]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151893"/>
            <a:ext cx="5213684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3DEC458-5D80-4297-BD94-822086139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811" y="2999873"/>
            <a:ext cx="4732422" cy="31770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spcBef>
                <a:spcPts val="0"/>
              </a:spcBef>
              <a:buClr>
                <a:schemeClr val="tx1"/>
              </a:buClr>
              <a:buFont typeface="+mj-lt"/>
              <a:buAutoNum type="arabicPeriod"/>
              <a:defRPr lang="en-US" dirty="0"/>
            </a:lvl1pPr>
            <a:lvl2pPr marL="822960" indent="-457200">
              <a:spcBef>
                <a:spcPts val="0"/>
              </a:spcBef>
              <a:buClr>
                <a:schemeClr val="tx1"/>
              </a:buClr>
              <a:buFont typeface="+mj-lt"/>
              <a:buAutoNum type="alphaUcPeriod"/>
              <a:defRPr lang="en-US" dirty="0"/>
            </a:lvl2pPr>
            <a:lvl3pPr marL="118872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3pPr>
            <a:lvl4pPr marL="155448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4pPr>
            <a:lvl5pPr marL="1920240" indent="-457200">
              <a:spcBef>
                <a:spcPts val="0"/>
              </a:spcBef>
              <a:buClr>
                <a:schemeClr val="tx1"/>
              </a:buClr>
              <a:buFont typeface="+mj-lt"/>
              <a:buAutoNum type="romanUcPeriod"/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86391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 userDrawn="1"/>
        </p:nvSpPr>
        <p:spPr>
          <a:xfrm rot="2024431">
            <a:off x="-2964761" y="-2358190"/>
            <a:ext cx="9496926" cy="94969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-898358" y="2100150"/>
            <a:ext cx="7603958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47537" y="609112"/>
            <a:ext cx="5358063" cy="1325563"/>
          </a:xfrm>
        </p:spPr>
        <p:txBody>
          <a:bodyPr anchor="b" anchorCtr="0">
            <a:noAutofit/>
          </a:bodyPr>
          <a:lstStyle>
            <a:lvl1pPr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[Insert Title]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317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/>
        </p:nvSpPr>
        <p:spPr>
          <a:xfrm rot="956757">
            <a:off x="4521615" y="-2106432"/>
            <a:ext cx="9448800" cy="9448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</a:t>
            </a:r>
            <a:r>
              <a:rPr lang="en-US"/>
              <a:t>section detail]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Cherr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</a:t>
            </a:r>
            <a:r>
              <a:rPr lang="en-US"/>
              <a:t>section detail]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6658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</a:t>
            </a:r>
            <a:r>
              <a:rPr lang="en-US"/>
              <a:t>section detail]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2379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2360" y="0"/>
            <a:ext cx="2604304" cy="6858000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55636"/>
            <a:ext cx="12192000" cy="2102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03251"/>
            <a:ext cx="5751924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11576" y="4667693"/>
            <a:ext cx="12292315" cy="87942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7377396" y="1951151"/>
            <a:ext cx="3572255" cy="49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57" y="673355"/>
            <a:ext cx="4135262" cy="62725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rgbClr val="6239B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5092700" y="4629151"/>
            <a:ext cx="7608888" cy="5715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[Insert </a:t>
            </a:r>
            <a:r>
              <a:rPr lang="en-US"/>
              <a:t>section detail]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170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3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 sz="2000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0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00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89828-D38F-45A8-9D14-6F25D3927D92}"/>
              </a:ext>
            </a:extLst>
          </p:cNvPr>
          <p:cNvSpPr/>
          <p:nvPr userDrawn="1"/>
        </p:nvSpPr>
        <p:spPr>
          <a:xfrm rot="20041295">
            <a:off x="-3797300" y="-1181100"/>
            <a:ext cx="9448800" cy="9448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54605" y="305649"/>
            <a:ext cx="3778989" cy="3778989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[Icon Placeholder]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8BEBB0-3E6F-48CF-A3CA-EE44C6CB9D55}"/>
              </a:ext>
            </a:extLst>
          </p:cNvPr>
          <p:cNvSpPr txBox="1">
            <a:spLocks/>
          </p:cNvSpPr>
          <p:nvPr userDrawn="1"/>
        </p:nvSpPr>
        <p:spPr>
          <a:xfrm>
            <a:off x="6731000" y="4205863"/>
            <a:ext cx="32131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200" baseline="0" dirty="0">
                <a:solidFill>
                  <a:schemeClr val="tx1"/>
                </a:solidFill>
              </a:rPr>
              <a:t>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B89E22-610E-4B02-9F73-96AF944634A2}"/>
              </a:ext>
            </a:extLst>
          </p:cNvPr>
          <p:cNvCxnSpPr/>
          <p:nvPr userDrawn="1"/>
        </p:nvCxnSpPr>
        <p:spPr>
          <a:xfrm>
            <a:off x="6883400" y="5410200"/>
            <a:ext cx="530860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ABA6F14-9A64-4D60-8217-24F5F1B7B89B}"/>
              </a:ext>
            </a:extLst>
          </p:cNvPr>
          <p:cNvSpPr txBox="1">
            <a:spLocks/>
          </p:cNvSpPr>
          <p:nvPr userDrawn="1"/>
        </p:nvSpPr>
        <p:spPr>
          <a:xfrm>
            <a:off x="3543300" y="4205863"/>
            <a:ext cx="32131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pc="-200" baseline="0" dirty="0">
                <a:solidFill>
                  <a:schemeClr val="bg1"/>
                </a:solidFill>
              </a:rPr>
              <a:t>Break</a:t>
            </a:r>
          </a:p>
        </p:txBody>
      </p:sp>
    </p:spTree>
    <p:extLst>
      <p:ext uri="{BB962C8B-B14F-4D97-AF65-F5344CB8AC3E}">
        <p14:creationId xmlns:p14="http://schemas.microsoft.com/office/powerpoint/2010/main" val="8291430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89828-D38F-45A8-9D14-6F25D3927D92}"/>
              </a:ext>
            </a:extLst>
          </p:cNvPr>
          <p:cNvSpPr/>
          <p:nvPr userDrawn="1"/>
        </p:nvSpPr>
        <p:spPr>
          <a:xfrm rot="20149834">
            <a:off x="-14179718" y="-13158694"/>
            <a:ext cx="19863846" cy="19863846"/>
          </a:xfrm>
          <a:prstGeom prst="roundRect">
            <a:avLst>
              <a:gd name="adj" fmla="val 1041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C8BEBB0-3E6F-48CF-A3CA-EE44C6CB9D55}"/>
              </a:ext>
            </a:extLst>
          </p:cNvPr>
          <p:cNvSpPr txBox="1">
            <a:spLocks/>
          </p:cNvSpPr>
          <p:nvPr userDrawn="1"/>
        </p:nvSpPr>
        <p:spPr>
          <a:xfrm>
            <a:off x="8107612" y="870492"/>
            <a:ext cx="3860774" cy="232291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0" b="1" spc="-400" baseline="0" dirty="0">
                <a:solidFill>
                  <a:schemeClr val="tx1"/>
                </a:solidFill>
                <a:latin typeface="+mn-lt"/>
              </a:rPr>
              <a:t>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B89E22-610E-4B02-9F73-96AF944634A2}"/>
              </a:ext>
            </a:extLst>
          </p:cNvPr>
          <p:cNvCxnSpPr>
            <a:cxnSpLocks/>
          </p:cNvCxnSpPr>
          <p:nvPr userDrawn="1"/>
        </p:nvCxnSpPr>
        <p:spPr>
          <a:xfrm>
            <a:off x="7410450" y="4758611"/>
            <a:ext cx="47815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ABA6F14-9A64-4D60-8217-24F5F1B7B89B}"/>
              </a:ext>
            </a:extLst>
          </p:cNvPr>
          <p:cNvSpPr txBox="1">
            <a:spLocks/>
          </p:cNvSpPr>
          <p:nvPr userDrawn="1"/>
        </p:nvSpPr>
        <p:spPr>
          <a:xfrm>
            <a:off x="1689573" y="589910"/>
            <a:ext cx="6565900" cy="26035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0" b="1" spc="-400" baseline="0" dirty="0">
                <a:solidFill>
                  <a:schemeClr val="bg1"/>
                </a:solidFill>
                <a:latin typeface="+mn-lt"/>
              </a:rPr>
              <a:t>Break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746ABE-86D7-4258-9CA4-4123D1414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0450" y="3336796"/>
            <a:ext cx="4102100" cy="1325563"/>
          </a:xfrm>
        </p:spPr>
        <p:txBody>
          <a:bodyPr anchor="b" anchorCtr="0">
            <a:normAutofit/>
          </a:bodyPr>
          <a:lstStyle>
            <a:lvl1pPr>
              <a:defRPr sz="3000" b="0" spc="-100" baseline="0">
                <a:solidFill>
                  <a:schemeClr val="tx2"/>
                </a:solidFill>
                <a:latin typeface="+mj-lt"/>
                <a:ea typeface="Roboto slab light" pitchFamily="2" charset="0"/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</a:t>
            </a:r>
            <a:r>
              <a:rPr lang="en-US"/>
              <a:t>edit title]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14FDFDF-07C4-47C9-B9D5-403DCA0A6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0450" y="5042648"/>
            <a:ext cx="4102100" cy="140627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365760" indent="0">
              <a:buNone/>
              <a:defRPr sz="1800"/>
            </a:lvl2pPr>
            <a:lvl3pPr marL="731520" indent="0">
              <a:buNone/>
              <a:defRPr sz="1800"/>
            </a:lvl3pPr>
            <a:lvl4pPr marL="1097280" indent="0">
              <a:buNone/>
              <a:defRPr sz="1800"/>
            </a:lvl4pPr>
            <a:lvl5pPr marL="1463040" indent="0">
              <a:buNone/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23938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886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395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[Project Timeline]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4880767"/>
            <a:ext cx="2895600" cy="1532733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A514D-6182-4329-9E1C-FC829807723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79500" y="4392721"/>
            <a:ext cx="2895600" cy="445980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1" i="0" cap="none" baseline="0"/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[Month ‘00]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21209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 Placeholder]</a:t>
            </a:r>
          </a:p>
        </p:txBody>
      </p:sp>
    </p:spTree>
    <p:extLst>
      <p:ext uri="{BB962C8B-B14F-4D97-AF65-F5344CB8AC3E}">
        <p14:creationId xmlns:p14="http://schemas.microsoft.com/office/powerpoint/2010/main" val="17083529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m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0"/>
            <a:ext cx="12192000" cy="3892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395864"/>
            <a:ext cx="5740400" cy="1325563"/>
          </a:xfrm>
        </p:spPr>
        <p:txBody>
          <a:bodyPr anchor="b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[Project Timeline]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4880767"/>
            <a:ext cx="2895600" cy="1532733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A514D-6182-4329-9E1C-FC829807723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79500" y="4392721"/>
            <a:ext cx="2895600" cy="445980"/>
          </a:xfrm>
        </p:spPr>
        <p:txBody>
          <a:bodyPr numCol="1" spcCol="0">
            <a:normAutofit/>
          </a:bodyPr>
          <a:lstStyle>
            <a:lvl1pPr marL="0" indent="0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[Month ‘00]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79500" y="21209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[Icon Placeholder]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1C8171-8A51-4EF6-B972-D1F39BFEA51F}"/>
              </a:ext>
            </a:extLst>
          </p:cNvPr>
          <p:cNvSpPr/>
          <p:nvPr userDrawn="1"/>
        </p:nvSpPr>
        <p:spPr>
          <a:xfrm>
            <a:off x="0" y="3892550"/>
            <a:ext cx="12192000" cy="152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/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t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1132464"/>
            <a:ext cx="4102100" cy="1325563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3429000"/>
            <a:ext cx="4102100" cy="2747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585027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1A1F2BD8-B17D-4C47-BCFB-F86D2036E6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961"/>
            <a:ext cx="6156960" cy="6992983"/>
          </a:xfrm>
          <a:ln w="6350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[Screenshot </a:t>
            </a:r>
            <a:r>
              <a:rPr lang="en-US" dirty="0"/>
              <a:t>/ </a:t>
            </a:r>
            <a:r>
              <a:rPr lang="en-US"/>
              <a:t>large picture]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449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t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1132464"/>
            <a:ext cx="4102100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3429000"/>
            <a:ext cx="4102100" cy="2747962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2585027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8816C4D-C074-46E9-95BD-C9631EDBDD1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-60961"/>
            <a:ext cx="6156960" cy="6992983"/>
          </a:xfrm>
          <a:ln w="6350">
            <a:solidFill>
              <a:schemeClr val="tx1">
                <a:lumMod val="75000"/>
              </a:schemeClr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[Screenshot </a:t>
            </a:r>
            <a:r>
              <a:rPr lang="en-US" dirty="0"/>
              <a:t>/ </a:t>
            </a:r>
            <a:r>
              <a:rPr lang="en-US"/>
              <a:t>large picture]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521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dit Content Blu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1584" y="253693"/>
            <a:ext cx="8590556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584" y="2173184"/>
            <a:ext cx="10324354" cy="400377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706256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9EF842-4555-4F3D-9F3D-A480EC491A3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B789828-D38F-45A8-9D14-6F25D3927D92}"/>
              </a:ext>
            </a:extLst>
          </p:cNvPr>
          <p:cNvSpPr/>
          <p:nvPr userDrawn="1"/>
        </p:nvSpPr>
        <p:spPr>
          <a:xfrm rot="20041295">
            <a:off x="-8301061" y="-293995"/>
            <a:ext cx="9448800" cy="9448800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D6B713E-7D2E-46A8-AFB0-AC09027BE22C}"/>
              </a:ext>
            </a:extLst>
          </p:cNvPr>
          <p:cNvSpPr/>
          <p:nvPr userDrawn="1"/>
        </p:nvSpPr>
        <p:spPr>
          <a:xfrm rot="20041295">
            <a:off x="8201359" y="-5505164"/>
            <a:ext cx="9448800" cy="9448800"/>
          </a:xfrm>
          <a:prstGeom prst="roundRect">
            <a:avLst/>
          </a:prstGeom>
          <a:solidFill>
            <a:schemeClr val="accent1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dia Placeholder 5">
            <a:extLst>
              <a:ext uri="{FF2B5EF4-FFF2-40B4-BE49-F238E27FC236}">
                <a16:creationId xmlns:a16="http://schemas.microsoft.com/office/drawing/2014/main" id="{944620AA-FD6F-4F48-98D5-9604157C5E7C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736600" y="546100"/>
            <a:ext cx="10631488" cy="58007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[Media Placeholder]</a:t>
            </a:r>
          </a:p>
        </p:txBody>
      </p:sp>
    </p:spTree>
    <p:extLst>
      <p:ext uri="{BB962C8B-B14F-4D97-AF65-F5344CB8AC3E}">
        <p14:creationId xmlns:p14="http://schemas.microsoft.com/office/powerpoint/2010/main" val="1065405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882360" y="0"/>
            <a:ext cx="2604304" cy="6858000"/>
          </a:xfrm>
          <a:prstGeom prst="rect">
            <a:avLst/>
          </a:prstGeom>
          <a:solidFill>
            <a:srgbClr val="F9B3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4755636"/>
            <a:ext cx="12192000" cy="210236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2" y="1103251"/>
            <a:ext cx="5751924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40532" y="5117011"/>
            <a:ext cx="3345656" cy="369459"/>
          </a:xfrm>
        </p:spPr>
        <p:txBody>
          <a:bodyPr>
            <a:normAutofit/>
          </a:bodyPr>
          <a:lstStyle>
            <a:lvl1pPr marL="0" indent="0" algn="l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532" y="5529967"/>
            <a:ext cx="3345656" cy="42227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377396" y="1951151"/>
            <a:ext cx="3572255" cy="4906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phon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457" y="673355"/>
            <a:ext cx="4135262" cy="627258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647FF2-2FB4-4D82-953D-3525FB00B75E}"/>
              </a:ext>
            </a:extLst>
          </p:cNvPr>
          <p:cNvSpPr/>
          <p:nvPr userDrawn="1"/>
        </p:nvSpPr>
        <p:spPr>
          <a:xfrm>
            <a:off x="0" y="2417029"/>
            <a:ext cx="3061252" cy="222985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616BAA2-D2A9-41F3-95FD-CF24254080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9500" y="395864"/>
            <a:ext cx="10101847" cy="1325563"/>
          </a:xfrm>
        </p:spPr>
        <p:txBody>
          <a:bodyPr anchor="b" anchorCtr="0"/>
          <a:lstStyle>
            <a:lvl1pPr algn="ctr">
              <a:defRPr b="0">
                <a:solidFill>
                  <a:schemeClr val="tx2"/>
                </a:solidFill>
                <a:latin typeface="+mj-lt"/>
                <a:ea typeface="Roboto slab light" pitchFamily="2" charset="0"/>
              </a:defRPr>
            </a:lvl1pPr>
          </a:lstStyle>
          <a:p>
            <a:r>
              <a:rPr lang="en-US" dirty="0"/>
              <a:t>[Headline]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F5C0ADE-BEC0-4EF9-940B-819C4012F46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41902" y="3163285"/>
            <a:ext cx="2313277" cy="1209932"/>
          </a:xfrm>
        </p:spPr>
        <p:txBody>
          <a:bodyPr numCol="1" spcCol="0">
            <a:norm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[content]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C3A514D-6182-4329-9E1C-FC829807723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41901" y="2579822"/>
            <a:ext cx="2313277" cy="445980"/>
          </a:xfrm>
        </p:spPr>
        <p:txBody>
          <a:bodyPr numCol="1" spcCol="0" anchor="b" anchorCtr="0">
            <a:norm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24B124-5939-4171-A913-0DC15A929BF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2276" y="51054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[Blue icon placeholder]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0DCE8-FA1F-4DBE-80BD-4E521253F6D7}"/>
              </a:ext>
            </a:extLst>
          </p:cNvPr>
          <p:cNvSpPr/>
          <p:nvPr userDrawn="1"/>
        </p:nvSpPr>
        <p:spPr>
          <a:xfrm>
            <a:off x="3061252" y="4646646"/>
            <a:ext cx="3034748" cy="22298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062BA73-4DA1-4A59-8CBE-7B506274FDE0}"/>
              </a:ext>
            </a:extLst>
          </p:cNvPr>
          <p:cNvSpPr/>
          <p:nvPr userDrawn="1"/>
        </p:nvSpPr>
        <p:spPr>
          <a:xfrm>
            <a:off x="6096000" y="2417029"/>
            <a:ext cx="3061252" cy="22298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D403B9-A0C9-4FFC-8624-F9F0F841E859}"/>
              </a:ext>
            </a:extLst>
          </p:cNvPr>
          <p:cNvSpPr/>
          <p:nvPr userDrawn="1"/>
        </p:nvSpPr>
        <p:spPr>
          <a:xfrm>
            <a:off x="9157252" y="4646646"/>
            <a:ext cx="3034748" cy="2229855"/>
          </a:xfrm>
          <a:prstGeom prst="rect">
            <a:avLst/>
          </a:prstGeom>
          <a:solidFill>
            <a:srgbClr val="623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5CBDD2C-7987-4AD6-8C8F-E5B2F055EC0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428333" y="5465873"/>
            <a:ext cx="2313277" cy="1209932"/>
          </a:xfrm>
        </p:spPr>
        <p:txBody>
          <a:bodyPr numCol="1" spcCol="0">
            <a:norm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[content]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D22F68B-F067-42C0-8893-E2338346DD27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428332" y="4882410"/>
            <a:ext cx="2313277" cy="445980"/>
          </a:xfrm>
        </p:spPr>
        <p:txBody>
          <a:bodyPr numCol="1" spcCol="0" anchor="b" anchorCtr="0">
            <a:norm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D30CE7-FE38-4B3D-92D0-E29DC18681C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441878" y="3163285"/>
            <a:ext cx="2313277" cy="1209932"/>
          </a:xfrm>
        </p:spPr>
        <p:txBody>
          <a:bodyPr numCol="1" spcCol="0">
            <a:norm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[content]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BF736882-11FC-4BA7-AE17-93400A7D2CC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441877" y="2579822"/>
            <a:ext cx="2313277" cy="445980"/>
          </a:xfrm>
        </p:spPr>
        <p:txBody>
          <a:bodyPr numCol="1" spcCol="0" anchor="b" anchorCtr="0">
            <a:norm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3110704-E585-4742-B277-5D24B1DDA63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9511081" y="5465873"/>
            <a:ext cx="2313277" cy="1209932"/>
          </a:xfrm>
        </p:spPr>
        <p:txBody>
          <a:bodyPr numCol="1" spcCol="0">
            <a:normAutofit/>
          </a:bodyPr>
          <a:lstStyle>
            <a:lvl1pPr marL="0" indent="0" algn="ctr">
              <a:buNone/>
              <a:defRPr sz="1050" b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[content]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5B8B233-2E29-450E-94D3-0B82D636F13D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9511080" y="4882410"/>
            <a:ext cx="2313277" cy="445980"/>
          </a:xfrm>
        </p:spPr>
        <p:txBody>
          <a:bodyPr numCol="1" spcCol="0" anchor="b" anchorCtr="0">
            <a:normAutofit/>
          </a:bodyPr>
          <a:lstStyle>
            <a:lvl1pPr marL="0" indent="0" algn="ctr">
              <a:buNone/>
              <a:defRPr sz="1200" b="1" i="0" cap="none" baseline="0">
                <a:solidFill>
                  <a:schemeClr val="bg1"/>
                </a:solidFill>
              </a:defRPr>
            </a:lvl1pPr>
            <a:lvl2pPr marL="365760" indent="0">
              <a:buNone/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[Title]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A5180685-817C-4328-B330-DBFD1DF85F1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924605" y="277495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[Cherry icon placeholder]</a:t>
            </a:r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CD33A34-514E-4982-9BAF-24B88B72745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72576" y="510540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[Aqua icon placeholder]</a:t>
            </a:r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8A70E4BD-CC6A-402C-98C0-1CAC1095185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0020576" y="2774950"/>
            <a:ext cx="1308100" cy="1308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rgbClr val="7030A0"/>
                </a:solidFill>
              </a:defRPr>
            </a:lvl1pPr>
          </a:lstStyle>
          <a:p>
            <a:r>
              <a:rPr lang="en-US" dirty="0"/>
              <a:t>[Purple icon placeholder]</a:t>
            </a:r>
          </a:p>
        </p:txBody>
      </p:sp>
    </p:spTree>
    <p:extLst>
      <p:ext uri="{BB962C8B-B14F-4D97-AF65-F5344CB8AC3E}">
        <p14:creationId xmlns:p14="http://schemas.microsoft.com/office/powerpoint/2010/main" val="38304081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047163" y="1712495"/>
            <a:ext cx="4102100" cy="27479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012446" y="1167067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bg2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4655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>
      <p:ext uri="{BB962C8B-B14F-4D97-AF65-F5344CB8AC3E}">
        <p14:creationId xmlns:p14="http://schemas.microsoft.com/office/powerpoint/2010/main" val="130279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eature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65300" y="1447800"/>
            <a:ext cx="9383963" cy="33782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13346" y="506667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bg2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5163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/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eature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65300" y="1447800"/>
            <a:ext cx="9383963" cy="33782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tx2">
                    <a:lumMod val="75000"/>
                  </a:schemeClr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13346" y="506667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tx1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5163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accent1">
                    <a:lumMod val="50000"/>
                  </a:schemeClr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/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eature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65300" y="1447800"/>
            <a:ext cx="9383963" cy="33782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13346" y="506667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bg2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5163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/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eature /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65300" y="1447800"/>
            <a:ext cx="9383963" cy="3378200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13346" y="506667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bg2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5163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/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ature / Quote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222500" y="1712495"/>
            <a:ext cx="8926763" cy="2747962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[Quote]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B58300-F9FE-4EEC-B4A4-45757A6041BA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3246" y="681038"/>
            <a:ext cx="1034717" cy="2747962"/>
          </a:xfrm>
        </p:spPr>
        <p:txBody>
          <a:bodyPr>
            <a:normAutofit/>
          </a:bodyPr>
          <a:lstStyle>
            <a:lvl1pPr marL="0" indent="0">
              <a:buNone/>
              <a:defRPr sz="16000">
                <a:solidFill>
                  <a:schemeClr val="bg2"/>
                </a:solidFill>
                <a:latin typeface="+mj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4256E2-3CFA-411F-BC3B-C76939D6C51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047163" y="4655466"/>
            <a:ext cx="4102100" cy="590302"/>
          </a:xfrm>
        </p:spPr>
        <p:txBody>
          <a:bodyPr>
            <a:normAutofit/>
          </a:bodyPr>
          <a:lstStyle>
            <a:lvl1pPr marL="457200" indent="-457200">
              <a:buClr>
                <a:schemeClr val="bg2"/>
              </a:buClr>
              <a:buFont typeface="HGGothicE" panose="020B0909000000000000" pitchFamily="49" charset="-128"/>
              <a:buChar char="-"/>
              <a:defRPr sz="2000" b="1">
                <a:solidFill>
                  <a:schemeClr val="bg1"/>
                </a:solidFill>
                <a:latin typeface="+mn-lt"/>
                <a:ea typeface="Roboto slab light" pitchFamily="2" charset="0"/>
              </a:defRPr>
            </a:lvl1pPr>
            <a:lvl2pPr marL="365760" indent="0"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[Quote Source]</a:t>
            </a:r>
          </a:p>
        </p:txBody>
      </p:sp>
    </p:spTree>
    <p:extLst/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311149"/>
            <a:ext cx="100584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2022475"/>
            <a:ext cx="12192000" cy="4864100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 hasCustomPrompt="1"/>
          </p:nvPr>
        </p:nvSpPr>
        <p:spPr>
          <a:xfrm>
            <a:off x="571500" y="2424987"/>
            <a:ext cx="10941050" cy="1954212"/>
          </a:xfrm>
        </p:spPr>
        <p:txBody>
          <a:bodyPr>
            <a:no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  <a:lvl2pPr marL="365760" indent="0">
              <a:buNone/>
              <a:defRPr sz="4000">
                <a:solidFill>
                  <a:schemeClr val="bg1"/>
                </a:solidFill>
              </a:defRPr>
            </a:lvl2pPr>
            <a:lvl3pPr marL="731520" indent="0">
              <a:buNone/>
              <a:defRPr sz="4000">
                <a:solidFill>
                  <a:schemeClr val="bg1"/>
                </a:solidFill>
              </a:defRPr>
            </a:lvl3pPr>
            <a:lvl4pPr marL="1097280" indent="0">
              <a:buNone/>
              <a:defRPr sz="4000">
                <a:solidFill>
                  <a:schemeClr val="bg1"/>
                </a:solidFill>
              </a:defRPr>
            </a:lvl4pPr>
            <a:lvl5pPr marL="146304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[Insert Text Here]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 hasCustomPrompt="1"/>
          </p:nvPr>
        </p:nvSpPr>
        <p:spPr>
          <a:xfrm>
            <a:off x="571500" y="4655781"/>
            <a:ext cx="10941050" cy="769936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</a:schemeClr>
                </a:solidFill>
              </a:defRPr>
            </a:lvl1pPr>
            <a:lvl2pPr marL="365760" indent="0">
              <a:buNone/>
              <a:defRPr sz="4000">
                <a:solidFill>
                  <a:schemeClr val="bg1"/>
                </a:solidFill>
              </a:defRPr>
            </a:lvl2pPr>
            <a:lvl3pPr marL="731520" indent="0">
              <a:buNone/>
              <a:defRPr sz="4000">
                <a:solidFill>
                  <a:schemeClr val="bg1"/>
                </a:solidFill>
              </a:defRPr>
            </a:lvl3pPr>
            <a:lvl4pPr marL="1097280" indent="0">
              <a:buNone/>
              <a:defRPr sz="4000">
                <a:solidFill>
                  <a:schemeClr val="bg1"/>
                </a:solidFill>
              </a:defRPr>
            </a:lvl4pPr>
            <a:lvl5pPr marL="146304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[Insert Text Here]</a:t>
            </a:r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 hasCustomPrompt="1"/>
          </p:nvPr>
        </p:nvSpPr>
        <p:spPr>
          <a:xfrm>
            <a:off x="571500" y="5702299"/>
            <a:ext cx="10941050" cy="769936"/>
          </a:xfrm>
        </p:spPr>
        <p:txBody>
          <a:bodyPr>
            <a:noAutofit/>
          </a:bodyPr>
          <a:lstStyle>
            <a:lvl1pPr marL="0" indent="0">
              <a:buNone/>
              <a:defRPr sz="3200">
                <a:solidFill>
                  <a:srgbClr val="31A2F1"/>
                </a:solidFill>
              </a:defRPr>
            </a:lvl1pPr>
            <a:lvl2pPr marL="365760" indent="0">
              <a:buNone/>
              <a:defRPr sz="4000">
                <a:solidFill>
                  <a:schemeClr val="bg1"/>
                </a:solidFill>
              </a:defRPr>
            </a:lvl2pPr>
            <a:lvl3pPr marL="731520" indent="0">
              <a:buNone/>
              <a:defRPr sz="4000">
                <a:solidFill>
                  <a:schemeClr val="bg1"/>
                </a:solidFill>
              </a:defRPr>
            </a:lvl3pPr>
            <a:lvl4pPr marL="1097280" indent="0">
              <a:buNone/>
              <a:defRPr sz="4000">
                <a:solidFill>
                  <a:schemeClr val="bg1"/>
                </a:solidFill>
              </a:defRPr>
            </a:lvl4pPr>
            <a:lvl5pPr marL="1463040" indent="0">
              <a:buNone/>
              <a:defRPr sz="4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[Insert Text Here]</a:t>
            </a:r>
          </a:p>
        </p:txBody>
      </p:sp>
    </p:spTree>
    <p:extLst>
      <p:ext uri="{BB962C8B-B14F-4D97-AF65-F5344CB8AC3E}">
        <p14:creationId xmlns:p14="http://schemas.microsoft.com/office/powerpoint/2010/main" val="15030971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AF1D04-C19A-4063-AAB0-AD957B1E703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C20F5B4-39D8-4129-9214-8F3393F62F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8118" y="299456"/>
            <a:ext cx="10171182" cy="1325563"/>
          </a:xfr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09B8B1-BEA4-400F-985B-DEF0895F4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18" y="2340245"/>
            <a:ext cx="10403657" cy="3852216"/>
          </a:xfrm>
        </p:spPr>
        <p:txBody>
          <a:bodyPr>
            <a:normAutofit/>
          </a:bodyPr>
          <a:lstStyle>
            <a:lvl1pPr marL="365760" indent="-365760"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1pPr>
            <a:lvl2pPr marL="731520" indent="-365760"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2pPr>
            <a:lvl3pPr marL="1097280" indent="-365760"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3pPr>
            <a:lvl4pPr marL="1463040" indent="-365760"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4pPr>
            <a:lvl5pPr marL="1828800" indent="-365760">
              <a:buClr>
                <a:schemeClr val="bg1"/>
              </a:buClr>
              <a:buFont typeface="Wingdings" charset="2"/>
              <a:buChar char="§"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B6BDF93-DBE6-4985-9AF8-29A2553848CD}"/>
              </a:ext>
            </a:extLst>
          </p:cNvPr>
          <p:cNvCxnSpPr>
            <a:cxnSpLocks/>
          </p:cNvCxnSpPr>
          <p:nvPr userDrawn="1"/>
        </p:nvCxnSpPr>
        <p:spPr>
          <a:xfrm>
            <a:off x="0" y="1903108"/>
            <a:ext cx="5213684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004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93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1AB9A-FDEA-4284-9A29-96F36D8BEA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40531" y="1167419"/>
            <a:ext cx="5138465" cy="3451891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[Click to edit Master title style]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854E8-C2B0-48CB-B2DE-E631AC5E03E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460999" y="5105436"/>
            <a:ext cx="3345656" cy="369459"/>
          </a:xfrm>
        </p:spPr>
        <p:txBody>
          <a:bodyPr>
            <a:normAutofit/>
          </a:bodyPr>
          <a:lstStyle>
            <a:lvl1pPr marL="0" indent="0" algn="r">
              <a:buNone/>
              <a:defRPr sz="15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</a:p>
        </p:txBody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D82B087F-9B39-4634-A2AD-3D2D0D736FC7}"/>
              </a:ext>
            </a:extLst>
          </p:cNvPr>
          <p:cNvSpPr>
            <a:spLocks/>
          </p:cNvSpPr>
          <p:nvPr userDrawn="1"/>
        </p:nvSpPr>
        <p:spPr bwMode="auto">
          <a:xfrm>
            <a:off x="-1" y="4730513"/>
            <a:ext cx="5806656" cy="83677"/>
          </a:xfrm>
          <a:custGeom>
            <a:avLst/>
            <a:gdLst>
              <a:gd name="T0" fmla="*/ 7680 w 7680"/>
              <a:gd name="T1" fmla="*/ 16 h 32"/>
              <a:gd name="T2" fmla="*/ 7680 w 7680"/>
              <a:gd name="T3" fmla="*/ 16 h 32"/>
              <a:gd name="T4" fmla="*/ 7655 w 7680"/>
              <a:gd name="T5" fmla="*/ 0 h 32"/>
              <a:gd name="T6" fmla="*/ 0 w 7680"/>
              <a:gd name="T7" fmla="*/ 0 h 32"/>
              <a:gd name="T8" fmla="*/ 0 w 7680"/>
              <a:gd name="T9" fmla="*/ 32 h 32"/>
              <a:gd name="T10" fmla="*/ 7675 w 7680"/>
              <a:gd name="T11" fmla="*/ 32 h 32"/>
              <a:gd name="T12" fmla="*/ 7680 w 7680"/>
              <a:gd name="T13" fmla="*/ 16 h 32"/>
              <a:gd name="connsiteX0" fmla="*/ 9852 w 10000"/>
              <a:gd name="connsiteY0" fmla="*/ 6562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52 w 10000"/>
              <a:gd name="connsiteY6" fmla="*/ 6562 h 10000"/>
              <a:gd name="connsiteX0" fmla="*/ 9875 w 10000"/>
              <a:gd name="connsiteY0" fmla="*/ 4479 h 10000"/>
              <a:gd name="connsiteX1" fmla="*/ 10000 w 10000"/>
              <a:gd name="connsiteY1" fmla="*/ 5000 h 10000"/>
              <a:gd name="connsiteX2" fmla="*/ 9967 w 10000"/>
              <a:gd name="connsiteY2" fmla="*/ 0 h 10000"/>
              <a:gd name="connsiteX3" fmla="*/ 0 w 10000"/>
              <a:gd name="connsiteY3" fmla="*/ 0 h 10000"/>
              <a:gd name="connsiteX4" fmla="*/ 0 w 10000"/>
              <a:gd name="connsiteY4" fmla="*/ 10000 h 10000"/>
              <a:gd name="connsiteX5" fmla="*/ 9993 w 10000"/>
              <a:gd name="connsiteY5" fmla="*/ 10000 h 10000"/>
              <a:gd name="connsiteX6" fmla="*/ 9875 w 10000"/>
              <a:gd name="connsiteY6" fmla="*/ 4479 h 10000"/>
              <a:gd name="connsiteX0" fmla="*/ 9993 w 10736"/>
              <a:gd name="connsiteY0" fmla="*/ 10000 h 10000"/>
              <a:gd name="connsiteX1" fmla="*/ 10000 w 10736"/>
              <a:gd name="connsiteY1" fmla="*/ 5000 h 10000"/>
              <a:gd name="connsiteX2" fmla="*/ 9967 w 10736"/>
              <a:gd name="connsiteY2" fmla="*/ 0 h 10000"/>
              <a:gd name="connsiteX3" fmla="*/ 0 w 10736"/>
              <a:gd name="connsiteY3" fmla="*/ 0 h 10000"/>
              <a:gd name="connsiteX4" fmla="*/ 0 w 10736"/>
              <a:gd name="connsiteY4" fmla="*/ 10000 h 10000"/>
              <a:gd name="connsiteX5" fmla="*/ 9993 w 10736"/>
              <a:gd name="connsiteY5" fmla="*/ 10000 h 10000"/>
              <a:gd name="connsiteX0" fmla="*/ 9993 w 10022"/>
              <a:gd name="connsiteY0" fmla="*/ 10000 h 10541"/>
              <a:gd name="connsiteX1" fmla="*/ 10000 w 10022"/>
              <a:gd name="connsiteY1" fmla="*/ 5000 h 10541"/>
              <a:gd name="connsiteX2" fmla="*/ 9967 w 10022"/>
              <a:gd name="connsiteY2" fmla="*/ 0 h 10541"/>
              <a:gd name="connsiteX3" fmla="*/ 0 w 10022"/>
              <a:gd name="connsiteY3" fmla="*/ 0 h 10541"/>
              <a:gd name="connsiteX4" fmla="*/ 0 w 10022"/>
              <a:gd name="connsiteY4" fmla="*/ 10000 h 10541"/>
              <a:gd name="connsiteX5" fmla="*/ 9993 w 10022"/>
              <a:gd name="connsiteY5" fmla="*/ 10000 h 10541"/>
              <a:gd name="connsiteX0" fmla="*/ 9993 w 10736"/>
              <a:gd name="connsiteY0" fmla="*/ 10000 h 10962"/>
              <a:gd name="connsiteX1" fmla="*/ 10000 w 10736"/>
              <a:gd name="connsiteY1" fmla="*/ 5000 h 10962"/>
              <a:gd name="connsiteX2" fmla="*/ 9967 w 10736"/>
              <a:gd name="connsiteY2" fmla="*/ 0 h 10962"/>
              <a:gd name="connsiteX3" fmla="*/ 0 w 10736"/>
              <a:gd name="connsiteY3" fmla="*/ 0 h 10962"/>
              <a:gd name="connsiteX4" fmla="*/ 0 w 10736"/>
              <a:gd name="connsiteY4" fmla="*/ 10000 h 10962"/>
              <a:gd name="connsiteX5" fmla="*/ 9993 w 10736"/>
              <a:gd name="connsiteY5" fmla="*/ 10000 h 10962"/>
              <a:gd name="connsiteX0" fmla="*/ 9993 w 10736"/>
              <a:gd name="connsiteY0" fmla="*/ 10000 h 10740"/>
              <a:gd name="connsiteX1" fmla="*/ 10000 w 10736"/>
              <a:gd name="connsiteY1" fmla="*/ 5000 h 10740"/>
              <a:gd name="connsiteX2" fmla="*/ 9967 w 10736"/>
              <a:gd name="connsiteY2" fmla="*/ 0 h 10740"/>
              <a:gd name="connsiteX3" fmla="*/ 0 w 10736"/>
              <a:gd name="connsiteY3" fmla="*/ 0 h 10740"/>
              <a:gd name="connsiteX4" fmla="*/ 0 w 10736"/>
              <a:gd name="connsiteY4" fmla="*/ 10000 h 10740"/>
              <a:gd name="connsiteX5" fmla="*/ 9993 w 10736"/>
              <a:gd name="connsiteY5" fmla="*/ 10000 h 10740"/>
              <a:gd name="connsiteX0" fmla="*/ 9993 w 10000"/>
              <a:gd name="connsiteY0" fmla="*/ 10000 h 10740"/>
              <a:gd name="connsiteX1" fmla="*/ 10000 w 10000"/>
              <a:gd name="connsiteY1" fmla="*/ 5000 h 10740"/>
              <a:gd name="connsiteX2" fmla="*/ 9967 w 10000"/>
              <a:gd name="connsiteY2" fmla="*/ 0 h 10740"/>
              <a:gd name="connsiteX3" fmla="*/ 0 w 10000"/>
              <a:gd name="connsiteY3" fmla="*/ 0 h 10740"/>
              <a:gd name="connsiteX4" fmla="*/ 0 w 10000"/>
              <a:gd name="connsiteY4" fmla="*/ 10000 h 10740"/>
              <a:gd name="connsiteX5" fmla="*/ 9993 w 10000"/>
              <a:gd name="connsiteY5" fmla="*/ 10000 h 10740"/>
              <a:gd name="connsiteX0" fmla="*/ 9993 w 9993"/>
              <a:gd name="connsiteY0" fmla="*/ 10000 h 10740"/>
              <a:gd name="connsiteX1" fmla="*/ 9812 w 9993"/>
              <a:gd name="connsiteY1" fmla="*/ 3958 h 10740"/>
              <a:gd name="connsiteX2" fmla="*/ 9967 w 9993"/>
              <a:gd name="connsiteY2" fmla="*/ 0 h 10740"/>
              <a:gd name="connsiteX3" fmla="*/ 0 w 9993"/>
              <a:gd name="connsiteY3" fmla="*/ 0 h 10740"/>
              <a:gd name="connsiteX4" fmla="*/ 0 w 9993"/>
              <a:gd name="connsiteY4" fmla="*/ 10000 h 10740"/>
              <a:gd name="connsiteX5" fmla="*/ 9993 w 9993"/>
              <a:gd name="connsiteY5" fmla="*/ 10000 h 10740"/>
              <a:gd name="connsiteX0" fmla="*/ 10000 w 10010"/>
              <a:gd name="connsiteY0" fmla="*/ 9311 h 10000"/>
              <a:gd name="connsiteX1" fmla="*/ 10010 w 10010"/>
              <a:gd name="connsiteY1" fmla="*/ 4170 h 10000"/>
              <a:gd name="connsiteX2" fmla="*/ 9974 w 10010"/>
              <a:gd name="connsiteY2" fmla="*/ 0 h 10000"/>
              <a:gd name="connsiteX3" fmla="*/ 0 w 10010"/>
              <a:gd name="connsiteY3" fmla="*/ 0 h 10000"/>
              <a:gd name="connsiteX4" fmla="*/ 0 w 10010"/>
              <a:gd name="connsiteY4" fmla="*/ 9311 h 10000"/>
              <a:gd name="connsiteX5" fmla="*/ 10000 w 10010"/>
              <a:gd name="connsiteY5" fmla="*/ 9311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10" h="10000">
                <a:moveTo>
                  <a:pt x="10000" y="9311"/>
                </a:moveTo>
                <a:cubicBezTo>
                  <a:pt x="9998" y="9506"/>
                  <a:pt x="10014" y="5722"/>
                  <a:pt x="10010" y="4170"/>
                </a:cubicBezTo>
                <a:cubicBezTo>
                  <a:pt x="9999" y="2618"/>
                  <a:pt x="9985" y="1552"/>
                  <a:pt x="9974" y="0"/>
                </a:cubicBezTo>
                <a:lnTo>
                  <a:pt x="0" y="0"/>
                </a:lnTo>
                <a:lnTo>
                  <a:pt x="0" y="9311"/>
                </a:lnTo>
                <a:cubicBezTo>
                  <a:pt x="1666" y="10863"/>
                  <a:pt x="4999" y="9311"/>
                  <a:pt x="10000" y="9311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3C86F298-D7E2-4FBE-82F0-2365458565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60999" y="5541541"/>
            <a:ext cx="3345656" cy="422275"/>
          </a:xfrm>
        </p:spPr>
        <p:txBody>
          <a:bodyPr>
            <a:norm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365760" indent="0">
              <a:buNone/>
              <a:defRPr>
                <a:solidFill>
                  <a:schemeClr val="bg1"/>
                </a:solidFill>
              </a:defRPr>
            </a:lvl2pPr>
            <a:lvl3pPr marL="731520" indent="0">
              <a:buNone/>
              <a:defRPr>
                <a:solidFill>
                  <a:schemeClr val="bg1"/>
                </a:solidFill>
              </a:defRPr>
            </a:lvl3pPr>
            <a:lvl4pPr marL="1097280" indent="0">
              <a:buNone/>
              <a:defRPr>
                <a:solidFill>
                  <a:schemeClr val="bg1"/>
                </a:solidFill>
              </a:defRPr>
            </a:lvl4pPr>
            <a:lvl5pPr marL="146304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[Job title]</a:t>
            </a:r>
          </a:p>
        </p:txBody>
      </p:sp>
    </p:spTree>
    <p:extLst/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4FDDAE-A0EC-49C9-B178-2C07AFAD2282}"/>
              </a:ext>
            </a:extLst>
          </p:cNvPr>
          <p:cNvSpPr/>
          <p:nvPr userDrawn="1"/>
        </p:nvSpPr>
        <p:spPr>
          <a:xfrm rot="956757">
            <a:off x="4541663" y="-2135007"/>
            <a:ext cx="9448800" cy="94488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3BE769F-B5D5-4386-9117-D4E89CC5797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95325" y="695325"/>
            <a:ext cx="4640263" cy="551497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[Icon]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3198589-936B-4C71-9C7D-DC138C996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91939" y="2766218"/>
            <a:ext cx="6276644" cy="1325563"/>
          </a:xfrm>
        </p:spPr>
        <p:txBody>
          <a:bodyPr anchor="b" anchorCtr="0">
            <a:noAutofit/>
          </a:bodyPr>
          <a:lstStyle>
            <a:lvl1pPr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[Section Title]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A767EEA-301D-4909-8ECE-79411707884F}"/>
              </a:ext>
            </a:extLst>
          </p:cNvPr>
          <p:cNvCxnSpPr>
            <a:cxnSpLocks/>
          </p:cNvCxnSpPr>
          <p:nvPr userDrawn="1"/>
        </p:nvCxnSpPr>
        <p:spPr>
          <a:xfrm>
            <a:off x="5240741" y="4390126"/>
            <a:ext cx="7915701" cy="0"/>
          </a:xfrm>
          <a:prstGeom prst="line">
            <a:avLst/>
          </a:prstGeom>
          <a:ln w="635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58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96672-4053-40B2-8D5A-353AB7048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65125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/>
              <a:t>[Click </a:t>
            </a:r>
            <a:r>
              <a:rPr lang="en-US" dirty="0"/>
              <a:t>to edit Master </a:t>
            </a:r>
            <a:r>
              <a:rPr lang="en-US"/>
              <a:t>title style]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69E07F-966D-40C4-889D-88FA8BC104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254827"/>
            <a:ext cx="10058400" cy="3922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825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0" r:id="rId2"/>
    <p:sldLayoutId id="2147483725" r:id="rId3"/>
    <p:sldLayoutId id="2147483727" r:id="rId4"/>
    <p:sldLayoutId id="2147483724" r:id="rId5"/>
    <p:sldLayoutId id="2147483728" r:id="rId6"/>
    <p:sldLayoutId id="2147483721" r:id="rId7"/>
    <p:sldLayoutId id="2147483681" r:id="rId8"/>
    <p:sldLayoutId id="2147483682" r:id="rId9"/>
    <p:sldLayoutId id="2147483712" r:id="rId10"/>
    <p:sldLayoutId id="2147483723" r:id="rId11"/>
    <p:sldLayoutId id="2147483714" r:id="rId12"/>
    <p:sldLayoutId id="2147483713" r:id="rId13"/>
    <p:sldLayoutId id="2147483719" r:id="rId14"/>
    <p:sldLayoutId id="2147483650" r:id="rId15"/>
    <p:sldLayoutId id="2147483679" r:id="rId16"/>
    <p:sldLayoutId id="2147483666" r:id="rId17"/>
    <p:sldLayoutId id="2147483667" r:id="rId18"/>
    <p:sldLayoutId id="2147483680" r:id="rId19"/>
    <p:sldLayoutId id="2147483668" r:id="rId20"/>
    <p:sldLayoutId id="2147483691" r:id="rId21"/>
    <p:sldLayoutId id="2147483669" r:id="rId22"/>
    <p:sldLayoutId id="2147483690" r:id="rId23"/>
    <p:sldLayoutId id="2147483662" r:id="rId24"/>
    <p:sldLayoutId id="2147483651" r:id="rId25"/>
    <p:sldLayoutId id="2147483692" r:id="rId26"/>
    <p:sldLayoutId id="2147483706" r:id="rId27"/>
    <p:sldLayoutId id="2147483652" r:id="rId28"/>
    <p:sldLayoutId id="2147483717" r:id="rId29"/>
    <p:sldLayoutId id="2147483653" r:id="rId30"/>
    <p:sldLayoutId id="2147483674" r:id="rId31"/>
    <p:sldLayoutId id="2147483684" r:id="rId32"/>
    <p:sldLayoutId id="2147483685" r:id="rId33"/>
    <p:sldLayoutId id="2147483688" r:id="rId34"/>
    <p:sldLayoutId id="2147483689" r:id="rId35"/>
    <p:sldLayoutId id="2147483697" r:id="rId36"/>
    <p:sldLayoutId id="2147483698" r:id="rId37"/>
    <p:sldLayoutId id="2147483686" r:id="rId38"/>
    <p:sldLayoutId id="2147483654" r:id="rId39"/>
    <p:sldLayoutId id="2147483675" r:id="rId40"/>
    <p:sldLayoutId id="2147483660" r:id="rId41"/>
    <p:sldLayoutId id="2147483661" r:id="rId42"/>
    <p:sldLayoutId id="2147483670" r:id="rId43"/>
    <p:sldLayoutId id="2147483696" r:id="rId44"/>
    <p:sldLayoutId id="2147483702" r:id="rId45"/>
    <p:sldLayoutId id="2147483671" r:id="rId46"/>
    <p:sldLayoutId id="2147483701" r:id="rId47"/>
    <p:sldLayoutId id="2147483672" r:id="rId48"/>
    <p:sldLayoutId id="2147483700" r:id="rId49"/>
    <p:sldLayoutId id="2147483673" r:id="rId50"/>
    <p:sldLayoutId id="2147483699" r:id="rId51"/>
    <p:sldLayoutId id="2147483656" r:id="rId52"/>
    <p:sldLayoutId id="2147483657" r:id="rId53"/>
    <p:sldLayoutId id="2147483655" r:id="rId54"/>
    <p:sldLayoutId id="2147483718" r:id="rId55"/>
    <p:sldLayoutId id="2147483658" r:id="rId56"/>
    <p:sldLayoutId id="2147483659" r:id="rId57"/>
    <p:sldLayoutId id="2147483676" r:id="rId58"/>
    <p:sldLayoutId id="2147483663" r:id="rId59"/>
    <p:sldLayoutId id="2147483664" r:id="rId60"/>
    <p:sldLayoutId id="2147483665" r:id="rId61"/>
    <p:sldLayoutId id="2147483678" r:id="rId62"/>
    <p:sldLayoutId id="2147483705" r:id="rId63"/>
    <p:sldLayoutId id="2147483704" r:id="rId64"/>
    <p:sldLayoutId id="2147483703" r:id="rId65"/>
    <p:sldLayoutId id="2147483677" r:id="rId66"/>
    <p:sldLayoutId id="2147483683" r:id="rId67"/>
    <p:sldLayoutId id="2147483707" r:id="rId68"/>
    <p:sldLayoutId id="2147483708" r:id="rId69"/>
    <p:sldLayoutId id="2147483715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1200"/>
        </a:spcAft>
        <a:buClr>
          <a:schemeClr val="accent4"/>
        </a:buClr>
        <a:buFont typeface="HGGothicE" panose="020B0909000000000000" pitchFamily="49" charset="-128"/>
        <a:buChar char="-"/>
        <a:defRPr sz="2400" kern="1200">
          <a:solidFill>
            <a:schemeClr val="tx2"/>
          </a:solidFill>
          <a:latin typeface="Helvetica" panose="020B0604020202020204" pitchFamily="34" charset="0"/>
          <a:ea typeface="+mn-ea"/>
          <a:cs typeface="Helvetica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58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8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21" Type="http://schemas.openxmlformats.org/officeDocument/2006/relationships/image" Target="../media/image26.png"/><Relationship Id="rId34" Type="http://schemas.openxmlformats.org/officeDocument/2006/relationships/image" Target="../media/image3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image" Target="../media/image38.png"/><Relationship Id="rId38" Type="http://schemas.openxmlformats.org/officeDocument/2006/relationships/image" Target="../media/image8.wmf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image" Target="../media/image37.png"/><Relationship Id="rId37" Type="http://schemas.openxmlformats.org/officeDocument/2006/relationships/oleObject" Target="../embeddings/oleObject1.bin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image" Target="../media/image36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image" Target="../media/image35.png"/><Relationship Id="rId35" Type="http://schemas.openxmlformats.org/officeDocument/2006/relationships/image" Target="../media/image4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74.wmf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4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6.wmf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Decorative: Crowd of people gathered outdoors" title="Decorative background">
            <a:extLst>
              <a:ext uri="{FF2B5EF4-FFF2-40B4-BE49-F238E27FC236}">
                <a16:creationId xmlns:a16="http://schemas.microsoft.com/office/drawing/2014/main" id="{B38D40B0-0215-4521-B264-F3338D600C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>
          <a:xfrm>
            <a:off x="6096000" y="0"/>
            <a:ext cx="6096000" cy="6858000"/>
          </a:xfr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23F6DA1B-6228-496E-A66E-D5F5962C4215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8359775" cy="6858000"/>
          </a:xfrm>
          <a:custGeom>
            <a:avLst/>
            <a:gdLst>
              <a:gd name="T0" fmla="*/ 0 w 5266"/>
              <a:gd name="T1" fmla="*/ 0 h 4320"/>
              <a:gd name="T2" fmla="*/ 0 w 5266"/>
              <a:gd name="T3" fmla="*/ 4320 h 4320"/>
              <a:gd name="T4" fmla="*/ 4882 w 5266"/>
              <a:gd name="T5" fmla="*/ 4320 h 4320"/>
              <a:gd name="T6" fmla="*/ 5266 w 5266"/>
              <a:gd name="T7" fmla="*/ 3049 h 4320"/>
              <a:gd name="T8" fmla="*/ 5266 w 5266"/>
              <a:gd name="T9" fmla="*/ 3049 h 4320"/>
              <a:gd name="T10" fmla="*/ 5210 w 5266"/>
              <a:gd name="T11" fmla="*/ 3009 h 4320"/>
              <a:gd name="T12" fmla="*/ 5155 w 5266"/>
              <a:gd name="T13" fmla="*/ 2966 h 4320"/>
              <a:gd name="T14" fmla="*/ 5101 w 5266"/>
              <a:gd name="T15" fmla="*/ 2923 h 4320"/>
              <a:gd name="T16" fmla="*/ 5049 w 5266"/>
              <a:gd name="T17" fmla="*/ 2878 h 4320"/>
              <a:gd name="T18" fmla="*/ 4998 w 5266"/>
              <a:gd name="T19" fmla="*/ 2831 h 4320"/>
              <a:gd name="T20" fmla="*/ 4949 w 5266"/>
              <a:gd name="T21" fmla="*/ 2783 h 4320"/>
              <a:gd name="T22" fmla="*/ 4900 w 5266"/>
              <a:gd name="T23" fmla="*/ 2734 h 4320"/>
              <a:gd name="T24" fmla="*/ 4854 w 5266"/>
              <a:gd name="T25" fmla="*/ 2683 h 4320"/>
              <a:gd name="T26" fmla="*/ 4809 w 5266"/>
              <a:gd name="T27" fmla="*/ 2631 h 4320"/>
              <a:gd name="T28" fmla="*/ 4765 w 5266"/>
              <a:gd name="T29" fmla="*/ 2576 h 4320"/>
              <a:gd name="T30" fmla="*/ 4722 w 5266"/>
              <a:gd name="T31" fmla="*/ 2522 h 4320"/>
              <a:gd name="T32" fmla="*/ 4683 w 5266"/>
              <a:gd name="T33" fmla="*/ 2466 h 4320"/>
              <a:gd name="T34" fmla="*/ 4644 w 5266"/>
              <a:gd name="T35" fmla="*/ 2408 h 4320"/>
              <a:gd name="T36" fmla="*/ 4606 w 5266"/>
              <a:gd name="T37" fmla="*/ 2348 h 4320"/>
              <a:gd name="T38" fmla="*/ 4570 w 5266"/>
              <a:gd name="T39" fmla="*/ 2288 h 4320"/>
              <a:gd name="T40" fmla="*/ 4537 w 5266"/>
              <a:gd name="T41" fmla="*/ 2228 h 4320"/>
              <a:gd name="T42" fmla="*/ 4505 w 5266"/>
              <a:gd name="T43" fmla="*/ 2166 h 4320"/>
              <a:gd name="T44" fmla="*/ 4475 w 5266"/>
              <a:gd name="T45" fmla="*/ 2102 h 4320"/>
              <a:gd name="T46" fmla="*/ 4447 w 5266"/>
              <a:gd name="T47" fmla="*/ 2038 h 4320"/>
              <a:gd name="T48" fmla="*/ 4421 w 5266"/>
              <a:gd name="T49" fmla="*/ 1973 h 4320"/>
              <a:gd name="T50" fmla="*/ 4396 w 5266"/>
              <a:gd name="T51" fmla="*/ 1905 h 4320"/>
              <a:gd name="T52" fmla="*/ 4374 w 5266"/>
              <a:gd name="T53" fmla="*/ 1838 h 4320"/>
              <a:gd name="T54" fmla="*/ 4353 w 5266"/>
              <a:gd name="T55" fmla="*/ 1770 h 4320"/>
              <a:gd name="T56" fmla="*/ 4334 w 5266"/>
              <a:gd name="T57" fmla="*/ 1701 h 4320"/>
              <a:gd name="T58" fmla="*/ 4317 w 5266"/>
              <a:gd name="T59" fmla="*/ 1631 h 4320"/>
              <a:gd name="T60" fmla="*/ 4304 w 5266"/>
              <a:gd name="T61" fmla="*/ 1562 h 4320"/>
              <a:gd name="T62" fmla="*/ 4291 w 5266"/>
              <a:gd name="T63" fmla="*/ 1489 h 4320"/>
              <a:gd name="T64" fmla="*/ 4282 w 5266"/>
              <a:gd name="T65" fmla="*/ 1418 h 4320"/>
              <a:gd name="T66" fmla="*/ 4274 w 5266"/>
              <a:gd name="T67" fmla="*/ 1344 h 4320"/>
              <a:gd name="T68" fmla="*/ 4267 w 5266"/>
              <a:gd name="T69" fmla="*/ 1271 h 4320"/>
              <a:gd name="T70" fmla="*/ 4265 w 5266"/>
              <a:gd name="T71" fmla="*/ 1198 h 4320"/>
              <a:gd name="T72" fmla="*/ 4263 w 5266"/>
              <a:gd name="T73" fmla="*/ 1123 h 4320"/>
              <a:gd name="T74" fmla="*/ 4263 w 5266"/>
              <a:gd name="T75" fmla="*/ 1123 h 4320"/>
              <a:gd name="T76" fmla="*/ 4265 w 5266"/>
              <a:gd name="T77" fmla="*/ 1046 h 4320"/>
              <a:gd name="T78" fmla="*/ 4269 w 5266"/>
              <a:gd name="T79" fmla="*/ 971 h 4320"/>
              <a:gd name="T80" fmla="*/ 4274 w 5266"/>
              <a:gd name="T81" fmla="*/ 898 h 4320"/>
              <a:gd name="T82" fmla="*/ 4282 w 5266"/>
              <a:gd name="T83" fmla="*/ 823 h 4320"/>
              <a:gd name="T84" fmla="*/ 4293 w 5266"/>
              <a:gd name="T85" fmla="*/ 750 h 4320"/>
              <a:gd name="T86" fmla="*/ 4304 w 5266"/>
              <a:gd name="T87" fmla="*/ 677 h 4320"/>
              <a:gd name="T88" fmla="*/ 4319 w 5266"/>
              <a:gd name="T89" fmla="*/ 606 h 4320"/>
              <a:gd name="T90" fmla="*/ 4336 w 5266"/>
              <a:gd name="T91" fmla="*/ 534 h 4320"/>
              <a:gd name="T92" fmla="*/ 4355 w 5266"/>
              <a:gd name="T93" fmla="*/ 465 h 4320"/>
              <a:gd name="T94" fmla="*/ 4377 w 5266"/>
              <a:gd name="T95" fmla="*/ 396 h 4320"/>
              <a:gd name="T96" fmla="*/ 4400 w 5266"/>
              <a:gd name="T97" fmla="*/ 326 h 4320"/>
              <a:gd name="T98" fmla="*/ 4424 w 5266"/>
              <a:gd name="T99" fmla="*/ 259 h 4320"/>
              <a:gd name="T100" fmla="*/ 4452 w 5266"/>
              <a:gd name="T101" fmla="*/ 193 h 4320"/>
              <a:gd name="T102" fmla="*/ 4481 w 5266"/>
              <a:gd name="T103" fmla="*/ 128 h 4320"/>
              <a:gd name="T104" fmla="*/ 4512 w 5266"/>
              <a:gd name="T105" fmla="*/ 64 h 4320"/>
              <a:gd name="T106" fmla="*/ 4544 w 5266"/>
              <a:gd name="T107" fmla="*/ 0 h 4320"/>
              <a:gd name="T108" fmla="*/ 0 w 5266"/>
              <a:gd name="T109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66" h="4320">
                <a:moveTo>
                  <a:pt x="0" y="0"/>
                </a:moveTo>
                <a:lnTo>
                  <a:pt x="0" y="4320"/>
                </a:lnTo>
                <a:lnTo>
                  <a:pt x="4882" y="4320"/>
                </a:lnTo>
                <a:lnTo>
                  <a:pt x="5266" y="3049"/>
                </a:lnTo>
                <a:lnTo>
                  <a:pt x="5266" y="3049"/>
                </a:lnTo>
                <a:lnTo>
                  <a:pt x="5210" y="3009"/>
                </a:lnTo>
                <a:lnTo>
                  <a:pt x="5155" y="2966"/>
                </a:lnTo>
                <a:lnTo>
                  <a:pt x="5101" y="2923"/>
                </a:lnTo>
                <a:lnTo>
                  <a:pt x="5049" y="2878"/>
                </a:lnTo>
                <a:lnTo>
                  <a:pt x="4998" y="2831"/>
                </a:lnTo>
                <a:lnTo>
                  <a:pt x="4949" y="2783"/>
                </a:lnTo>
                <a:lnTo>
                  <a:pt x="4900" y="2734"/>
                </a:lnTo>
                <a:lnTo>
                  <a:pt x="4854" y="2683"/>
                </a:lnTo>
                <a:lnTo>
                  <a:pt x="4809" y="2631"/>
                </a:lnTo>
                <a:lnTo>
                  <a:pt x="4765" y="2576"/>
                </a:lnTo>
                <a:lnTo>
                  <a:pt x="4722" y="2522"/>
                </a:lnTo>
                <a:lnTo>
                  <a:pt x="4683" y="2466"/>
                </a:lnTo>
                <a:lnTo>
                  <a:pt x="4644" y="2408"/>
                </a:lnTo>
                <a:lnTo>
                  <a:pt x="4606" y="2348"/>
                </a:lnTo>
                <a:lnTo>
                  <a:pt x="4570" y="2288"/>
                </a:lnTo>
                <a:lnTo>
                  <a:pt x="4537" y="2228"/>
                </a:lnTo>
                <a:lnTo>
                  <a:pt x="4505" y="2166"/>
                </a:lnTo>
                <a:lnTo>
                  <a:pt x="4475" y="2102"/>
                </a:lnTo>
                <a:lnTo>
                  <a:pt x="4447" y="2038"/>
                </a:lnTo>
                <a:lnTo>
                  <a:pt x="4421" y="1973"/>
                </a:lnTo>
                <a:lnTo>
                  <a:pt x="4396" y="1905"/>
                </a:lnTo>
                <a:lnTo>
                  <a:pt x="4374" y="1838"/>
                </a:lnTo>
                <a:lnTo>
                  <a:pt x="4353" y="1770"/>
                </a:lnTo>
                <a:lnTo>
                  <a:pt x="4334" y="1701"/>
                </a:lnTo>
                <a:lnTo>
                  <a:pt x="4317" y="1631"/>
                </a:lnTo>
                <a:lnTo>
                  <a:pt x="4304" y="1562"/>
                </a:lnTo>
                <a:lnTo>
                  <a:pt x="4291" y="1489"/>
                </a:lnTo>
                <a:lnTo>
                  <a:pt x="4282" y="1418"/>
                </a:lnTo>
                <a:lnTo>
                  <a:pt x="4274" y="1344"/>
                </a:lnTo>
                <a:lnTo>
                  <a:pt x="4267" y="1271"/>
                </a:lnTo>
                <a:lnTo>
                  <a:pt x="4265" y="1198"/>
                </a:lnTo>
                <a:lnTo>
                  <a:pt x="4263" y="1123"/>
                </a:lnTo>
                <a:lnTo>
                  <a:pt x="4263" y="1123"/>
                </a:lnTo>
                <a:lnTo>
                  <a:pt x="4265" y="1046"/>
                </a:lnTo>
                <a:lnTo>
                  <a:pt x="4269" y="971"/>
                </a:lnTo>
                <a:lnTo>
                  <a:pt x="4274" y="898"/>
                </a:lnTo>
                <a:lnTo>
                  <a:pt x="4282" y="823"/>
                </a:lnTo>
                <a:lnTo>
                  <a:pt x="4293" y="750"/>
                </a:lnTo>
                <a:lnTo>
                  <a:pt x="4304" y="677"/>
                </a:lnTo>
                <a:lnTo>
                  <a:pt x="4319" y="606"/>
                </a:lnTo>
                <a:lnTo>
                  <a:pt x="4336" y="534"/>
                </a:lnTo>
                <a:lnTo>
                  <a:pt x="4355" y="465"/>
                </a:lnTo>
                <a:lnTo>
                  <a:pt x="4377" y="396"/>
                </a:lnTo>
                <a:lnTo>
                  <a:pt x="4400" y="326"/>
                </a:lnTo>
                <a:lnTo>
                  <a:pt x="4424" y="259"/>
                </a:lnTo>
                <a:lnTo>
                  <a:pt x="4452" y="193"/>
                </a:lnTo>
                <a:lnTo>
                  <a:pt x="4481" y="128"/>
                </a:lnTo>
                <a:lnTo>
                  <a:pt x="4512" y="64"/>
                </a:lnTo>
                <a:lnTo>
                  <a:pt x="4544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Cognitive Abilities:</a:t>
            </a:r>
            <a:r>
              <a:rPr lang="en-US" dirty="0"/>
              <a:t> </a:t>
            </a:r>
            <a:br>
              <a:rPr lang="en-US" dirty="0"/>
            </a:br>
            <a:r>
              <a:rPr lang="en-US" sz="3600" dirty="0"/>
              <a:t>Designing for a broad spectrum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Kurt Mattes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Senior Accessibility Engineer</a:t>
            </a:r>
          </a:p>
        </p:txBody>
      </p:sp>
    </p:spTree>
    <p:extLst>
      <p:ext uri="{BB962C8B-B14F-4D97-AF65-F5344CB8AC3E}">
        <p14:creationId xmlns:p14="http://schemas.microsoft.com/office/powerpoint/2010/main" val="1133713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2" descr="Google" title="Google logo">
            <a:extLst>
              <a:ext uri="{FF2B5EF4-FFF2-40B4-BE49-F238E27FC236}">
                <a16:creationId xmlns:a16="http://schemas.microsoft.com/office/drawing/2014/main" id="{82B9D57D-4F0B-45DC-B61F-16A56219F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611" y="291832"/>
            <a:ext cx="3962400" cy="13906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177DB-CBA6-406C-8375-232A5113E6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“search icon”</a:t>
            </a:r>
          </a:p>
        </p:txBody>
      </p:sp>
      <p:pic>
        <p:nvPicPr>
          <p:cNvPr id="8" name="Picture 7" descr="Several magnifying glass icons shown on Google when searching for &quot;search icon&quot;" title="Google results 1">
            <a:extLst>
              <a:ext uri="{FF2B5EF4-FFF2-40B4-BE49-F238E27FC236}">
                <a16:creationId xmlns:a16="http://schemas.microsoft.com/office/drawing/2014/main" id="{E73F2DB0-D751-424A-8355-9376B5F315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22" y="2742315"/>
            <a:ext cx="3743268" cy="257273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A5B2D81-789E-4244-A8B0-A2438412630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“magnify icon”</a:t>
            </a:r>
          </a:p>
        </p:txBody>
      </p:sp>
      <p:pic>
        <p:nvPicPr>
          <p:cNvPr id="10" name="Picture 9" descr="Several magnifying glass icons shown on Google when searching for &quot;magnify icon&quot;" title="Google results 2">
            <a:extLst>
              <a:ext uri="{FF2B5EF4-FFF2-40B4-BE49-F238E27FC236}">
                <a16:creationId xmlns:a16="http://schemas.microsoft.com/office/drawing/2014/main" id="{31CC6B6E-73AC-4D7B-A279-F991FB675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729" y="2743719"/>
            <a:ext cx="3724978" cy="253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5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0DB9-5FEF-4406-8E39-AC162048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meanings – same page!</a:t>
            </a:r>
          </a:p>
        </p:txBody>
      </p:sp>
      <p:pic>
        <p:nvPicPr>
          <p:cNvPr id="7" name="Picture 6" descr="Screenshot showing magnifying glass icon used to mean search and used again to mean zoom on the same webpage" title="Screenshot">
            <a:extLst>
              <a:ext uri="{FF2B5EF4-FFF2-40B4-BE49-F238E27FC236}">
                <a16:creationId xmlns:a16="http://schemas.microsoft.com/office/drawing/2014/main" id="{BB463ED6-F79B-4E0B-860F-B01B5062DC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77"/>
          <a:stretch/>
        </p:blipFill>
        <p:spPr>
          <a:xfrm>
            <a:off x="2798777" y="1778599"/>
            <a:ext cx="5949315" cy="477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17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0DB9-5FEF-4406-8E39-AC162048C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minor variation and…</a:t>
            </a:r>
          </a:p>
        </p:txBody>
      </p:sp>
      <p:pic>
        <p:nvPicPr>
          <p:cNvPr id="4" name="Picture 3" descr="This icon shows a magnfying glass over a book and is meant to represent research" title="Magnifying glass icon 1">
            <a:extLst>
              <a:ext uri="{FF2B5EF4-FFF2-40B4-BE49-F238E27FC236}">
                <a16:creationId xmlns:a16="http://schemas.microsoft.com/office/drawing/2014/main" id="{18895C3B-CEC4-491F-A7EB-BFD98D370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64" y="2750180"/>
            <a:ext cx="1578072" cy="1355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C5B1AF-CAAD-407C-8FD6-810BD527C9DA}"/>
              </a:ext>
            </a:extLst>
          </p:cNvPr>
          <p:cNvSpPr txBox="1"/>
          <p:nvPr/>
        </p:nvSpPr>
        <p:spPr>
          <a:xfrm>
            <a:off x="2721349" y="4176998"/>
            <a:ext cx="180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Research</a:t>
            </a:r>
            <a:endParaRPr lang="en-US" b="1" dirty="0"/>
          </a:p>
        </p:txBody>
      </p:sp>
      <p:pic>
        <p:nvPicPr>
          <p:cNvPr id="6" name="Picture 5" descr="This icon shows a magnfying glass from a webpage where magnfying glasses are sold" title="Magnifying glass icon 2">
            <a:extLst>
              <a:ext uri="{FF2B5EF4-FFF2-40B4-BE49-F238E27FC236}">
                <a16:creationId xmlns:a16="http://schemas.microsoft.com/office/drawing/2014/main" id="{96A395AA-7903-4031-8545-CAD3B63883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14495" y="2616577"/>
            <a:ext cx="1455420" cy="16230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D59027-F09D-4583-B7FA-83DB72289D2B}"/>
              </a:ext>
            </a:extLst>
          </p:cNvPr>
          <p:cNvSpPr txBox="1"/>
          <p:nvPr/>
        </p:nvSpPr>
        <p:spPr>
          <a:xfrm>
            <a:off x="6950588" y="4176998"/>
            <a:ext cx="19832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Magnifiers</a:t>
            </a:r>
          </a:p>
          <a:p>
            <a:pPr algn="ctr"/>
            <a:r>
              <a:rPr lang="en-US" sz="2800" b="1" dirty="0"/>
              <a:t>for sale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9851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51164-9CD9-416D-AD8C-3AA4266C9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Words too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616B5-E304-4A80-8DCC-6E8FCCB51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“Bank”</a:t>
            </a:r>
          </a:p>
          <a:p>
            <a:r>
              <a:rPr lang="en-US" dirty="0"/>
              <a:t>A place for $</a:t>
            </a:r>
          </a:p>
          <a:p>
            <a:r>
              <a:rPr lang="en-US" dirty="0"/>
              <a:t>The edge of a river</a:t>
            </a:r>
            <a:br>
              <a:rPr lang="en-US" dirty="0"/>
            </a:br>
            <a:endParaRPr lang="en-US" dirty="0"/>
          </a:p>
        </p:txBody>
      </p:sp>
      <p:pic>
        <p:nvPicPr>
          <p:cNvPr id="6" name="Logo" descr="Logo with River Bank in text and a line drawing of a hillside leading to a river." title="Logo">
            <a:extLst>
              <a:ext uri="{FF2B5EF4-FFF2-40B4-BE49-F238E27FC236}">
                <a16:creationId xmlns:a16="http://schemas.microsoft.com/office/drawing/2014/main" id="{75A33A4A-A0FD-4652-90F0-1075BBC7D7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546" y="4432290"/>
            <a:ext cx="2990850" cy="10287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E0856F-E9F9-4E1E-838E-BF6674362DFC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“Banking”</a:t>
            </a:r>
          </a:p>
          <a:p>
            <a:r>
              <a:rPr lang="en-US" dirty="0"/>
              <a:t>An activity involving $</a:t>
            </a:r>
          </a:p>
          <a:p>
            <a:r>
              <a:rPr lang="en-US" dirty="0"/>
              <a:t>The slope of a turn on a racetrack</a:t>
            </a:r>
          </a:p>
        </p:txBody>
      </p:sp>
    </p:spTree>
    <p:extLst>
      <p:ext uri="{BB962C8B-B14F-4D97-AF65-F5344CB8AC3E}">
        <p14:creationId xmlns:p14="http://schemas.microsoft.com/office/powerpoint/2010/main" val="9704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3189-DD48-4808-AD29-D8799E97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provides meaning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5FDCC-5A53-46B5-B98E-2F1F4C2DB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True, but it doesn’t always help</a:t>
            </a:r>
          </a:p>
          <a:p>
            <a:r>
              <a:rPr lang="en-US" dirty="0"/>
              <a:t>Some people don’t speak icon</a:t>
            </a:r>
          </a:p>
          <a:p>
            <a:pPr lvl="1"/>
            <a:r>
              <a:rPr lang="en-US" sz="2000" dirty="0"/>
              <a:t>Difficulty comprehending, recognizing &amp; remembering meaning</a:t>
            </a:r>
          </a:p>
          <a:p>
            <a:r>
              <a:rPr lang="en-US" dirty="0"/>
              <a:t>Limited short term memory or attention span</a:t>
            </a:r>
          </a:p>
          <a:p>
            <a:r>
              <a:rPr lang="en-US" dirty="0"/>
              <a:t>Finding the print icon</a:t>
            </a:r>
          </a:p>
          <a:p>
            <a:r>
              <a:rPr lang="en-US" dirty="0"/>
              <a:t>Complicated, complex, confusing UI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1658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Homepage screenshot from LingsCars.com. Visually, it is an extreemly busy place." title="Lingscars.com">
            <a:extLst>
              <a:ext uri="{FF2B5EF4-FFF2-40B4-BE49-F238E27FC236}">
                <a16:creationId xmlns:a16="http://schemas.microsoft.com/office/drawing/2014/main" id="{1087C019-FCFE-488F-997B-C0ACC11A5A3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6009350"/>
              </p:ext>
            </p:extLst>
          </p:nvPr>
        </p:nvGraphicFramePr>
        <p:xfrm>
          <a:off x="24504" y="101178"/>
          <a:ext cx="12167496" cy="665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" r:id="rId4" imgW="20279160" imgH="11098080" progId="">
                  <p:embed/>
                </p:oleObj>
              </mc:Choice>
              <mc:Fallback>
                <p:oleObj r:id="rId4" imgW="20279160" imgH="110980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504" y="101178"/>
                        <a:ext cx="12167496" cy="66588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3080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with bell icon highlighted by a red circle" title="Skype UI">
            <a:extLst>
              <a:ext uri="{FF2B5EF4-FFF2-40B4-BE49-F238E27FC236}">
                <a16:creationId xmlns:a16="http://schemas.microsoft.com/office/drawing/2014/main" id="{E391301B-4F3B-447B-92BB-2C24DF2AD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4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662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with same bell icon highlighted as well as 3 other bell icons, each of which are next to a contact or group" title="Skype UI">
            <a:extLst>
              <a:ext uri="{FF2B5EF4-FFF2-40B4-BE49-F238E27FC236}">
                <a16:creationId xmlns:a16="http://schemas.microsoft.com/office/drawing/2014/main" id="{977C01BF-B3AC-4CFC-B52D-DDFFB5B68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54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descr="Skype UI " title="Skype UI">
            <a:extLst>
              <a:ext uri="{FF2B5EF4-FFF2-40B4-BE49-F238E27FC236}">
                <a16:creationId xmlns:a16="http://schemas.microsoft.com/office/drawing/2014/main" id="{8F154D84-8BB1-42FC-BF0A-8917221497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453170"/>
              </p:ext>
            </p:extLst>
          </p:nvPr>
        </p:nvGraphicFramePr>
        <p:xfrm>
          <a:off x="1691640" y="91440"/>
          <a:ext cx="8757492" cy="662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" r:id="rId4" imgW="9980640" imgH="7555320" progId="">
                  <p:embed/>
                </p:oleObj>
              </mc:Choice>
              <mc:Fallback>
                <p:oleObj r:id="rId4" imgW="9980640" imgH="755532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91640" y="91440"/>
                        <a:ext cx="8757492" cy="6629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59095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showing a 3 by 3 pattern of dots with a 4th row that has one dot in the middle " title="Skype UI">
            <a:extLst>
              <a:ext uri="{FF2B5EF4-FFF2-40B4-BE49-F238E27FC236}">
                <a16:creationId xmlns:a16="http://schemas.microsoft.com/office/drawing/2014/main" id="{709BB1EA-C835-4032-BB16-7BA5B5310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63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38957-5EB6-4B4B-BBD5-F9E219A5E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Cognitive 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F977A-5A10-4A7F-89B3-70BE0CBC9F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A wonderful, unique set of stimulus processing abilities</a:t>
            </a:r>
          </a:p>
          <a:p>
            <a:r>
              <a:rPr lang="en-US" dirty="0"/>
              <a:t>That vary…A LOT</a:t>
            </a:r>
          </a:p>
          <a:p>
            <a:r>
              <a:rPr lang="en-US" dirty="0"/>
              <a:t>Between people</a:t>
            </a:r>
          </a:p>
          <a:p>
            <a:r>
              <a:rPr lang="en-US" dirty="0"/>
              <a:t>In the same person (mood, over time, episodic event, agentic state)</a:t>
            </a:r>
          </a:p>
          <a:p>
            <a:r>
              <a:rPr lang="en-US" dirty="0"/>
              <a:t>A factor in determining intelligence, but</a:t>
            </a:r>
          </a:p>
          <a:p>
            <a:r>
              <a:rPr lang="en-US" dirty="0"/>
              <a:t>Brilliant people have cognitive accessibility needs too</a:t>
            </a:r>
          </a:p>
        </p:txBody>
      </p:sp>
    </p:spTree>
    <p:extLst>
      <p:ext uri="{BB962C8B-B14F-4D97-AF65-F5344CB8AC3E}">
        <p14:creationId xmlns:p14="http://schemas.microsoft.com/office/powerpoint/2010/main" val="66649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with dots icon highlighted and a phone handset icon highlighted as well." title="Skype UI">
            <a:extLst>
              <a:ext uri="{FF2B5EF4-FFF2-40B4-BE49-F238E27FC236}">
                <a16:creationId xmlns:a16="http://schemas.microsoft.com/office/drawing/2014/main" id="{8FA8D9F9-BC94-40F6-828D-A79CCCE35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01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showing similar icons with similar purposes and similar icons with different purposes." title="Skype UI">
            <a:extLst>
              <a:ext uri="{FF2B5EF4-FFF2-40B4-BE49-F238E27FC236}">
                <a16:creationId xmlns:a16="http://schemas.microsoft.com/office/drawing/2014/main" id="{F0EFD2C1-CDBA-4BEF-AD31-3C2DC642E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640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" title="Skype UI">
            <a:extLst>
              <a:ext uri="{FF2B5EF4-FFF2-40B4-BE49-F238E27FC236}">
                <a16:creationId xmlns:a16="http://schemas.microsoft.com/office/drawing/2014/main" id="{2649719E-51B3-4E6C-ABEF-22C85FC7A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324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kype UI with a plus symbol highlighted" title="Skype UI">
            <a:extLst>
              <a:ext uri="{FF2B5EF4-FFF2-40B4-BE49-F238E27FC236}">
                <a16:creationId xmlns:a16="http://schemas.microsoft.com/office/drawing/2014/main" id="{F227F674-9924-4D85-821D-3C6614D5E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91440"/>
            <a:ext cx="8757493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3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042145-E6BE-4190-8071-475826F8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Confusing words, confusing pictures…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698D61-536D-40D9-8F8E-42798B0B3B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800" dirty="0">
                <a:solidFill>
                  <a:schemeClr val="accent6"/>
                </a:solidFill>
              </a:rPr>
              <a:t>How does anyone 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>
                <a:solidFill>
                  <a:schemeClr val="accent6"/>
                </a:solidFill>
              </a:rPr>
              <a:t>communicate anything </a:t>
            </a:r>
            <a:br>
              <a:rPr lang="en-US" sz="4800" dirty="0">
                <a:solidFill>
                  <a:schemeClr val="accent6"/>
                </a:solidFill>
              </a:rPr>
            </a:br>
            <a:r>
              <a:rPr lang="en-US" sz="4800" dirty="0">
                <a:solidFill>
                  <a:schemeClr val="accent6"/>
                </a:solidFill>
              </a:rPr>
              <a:t>to anyone?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966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2E7BD-7DD2-4FD8-A193-6B77DFE0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Icons &amp; the conundrum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AAB4B-F6A3-42DA-89E1-26AAB5CC8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Enhance visual experience</a:t>
            </a:r>
          </a:p>
          <a:p>
            <a:r>
              <a:rPr lang="en-US" dirty="0"/>
              <a:t>Save space</a:t>
            </a:r>
          </a:p>
          <a:p>
            <a:r>
              <a:rPr lang="en-US" dirty="0"/>
              <a:t>Universal language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Known worldwide </a:t>
            </a:r>
            <a:endParaRPr lang="en-US" dirty="0"/>
          </a:p>
          <a:p>
            <a:r>
              <a:rPr lang="en-US" dirty="0"/>
              <a:t>Intuitive, easy to remember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Symbolic visual cues, communicating with pictures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46E23D9-22BC-47DB-A108-950EDE20A521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Vague</a:t>
            </a:r>
          </a:p>
          <a:p>
            <a:r>
              <a:rPr lang="en-US" dirty="0"/>
              <a:t>Ambiguous</a:t>
            </a:r>
          </a:p>
          <a:p>
            <a:r>
              <a:rPr lang="en-US" dirty="0"/>
              <a:t>Confusing</a:t>
            </a:r>
          </a:p>
          <a:p>
            <a:r>
              <a:rPr lang="en-US" dirty="0"/>
              <a:t>Misunderstood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Thought that meant close, not delete! </a:t>
            </a:r>
            <a:endParaRPr lang="en-US" dirty="0"/>
          </a:p>
          <a:p>
            <a:r>
              <a:rPr lang="en-US" dirty="0"/>
              <a:t>Impossible to learn or remember</a:t>
            </a:r>
          </a:p>
        </p:txBody>
      </p:sp>
    </p:spTree>
    <p:extLst>
      <p:ext uri="{BB962C8B-B14F-4D97-AF65-F5344CB8AC3E}">
        <p14:creationId xmlns:p14="http://schemas.microsoft.com/office/powerpoint/2010/main" val="99964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7E06D-C645-4540-AEA8-8CB03F2F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&amp; Impacts</a:t>
            </a:r>
          </a:p>
        </p:txBody>
      </p:sp>
      <p:pic>
        <p:nvPicPr>
          <p:cNvPr id="6" name="Picture Placeholder 5" descr="Decorative: UX Icon" title="Decorative">
            <a:extLst>
              <a:ext uri="{FF2B5EF4-FFF2-40B4-BE49-F238E27FC236}">
                <a16:creationId xmlns:a16="http://schemas.microsoft.com/office/drawing/2014/main" id="{C5C00E11-1F9F-4CF2-B80B-3284DCC0F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0453" y="929390"/>
            <a:ext cx="3276164" cy="4856158"/>
          </a:xfrm>
        </p:spPr>
      </p:pic>
    </p:spTree>
    <p:extLst>
      <p:ext uri="{BB962C8B-B14F-4D97-AF65-F5344CB8AC3E}">
        <p14:creationId xmlns:p14="http://schemas.microsoft.com/office/powerpoint/2010/main" val="131226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7E06D-C645-4540-AEA8-8CB03F2F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Conundrum </a:t>
            </a:r>
            <a:r>
              <a:rPr lang="en-US" sz="2800" dirty="0"/>
              <a:t>Part 2</a:t>
            </a:r>
          </a:p>
        </p:txBody>
      </p:sp>
      <p:pic>
        <p:nvPicPr>
          <p:cNvPr id="6" name="Picture Placeholder 5" descr="Decorative: UX Icon" title="Decorative">
            <a:extLst>
              <a:ext uri="{FF2B5EF4-FFF2-40B4-BE49-F238E27FC236}">
                <a16:creationId xmlns:a16="http://schemas.microsoft.com/office/drawing/2014/main" id="{C5C00E11-1F9F-4CF2-B80B-3284DCC0F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0453" y="929390"/>
            <a:ext cx="3276164" cy="4856158"/>
          </a:xfrm>
        </p:spPr>
      </p:pic>
    </p:spTree>
    <p:extLst>
      <p:ext uri="{BB962C8B-B14F-4D97-AF65-F5344CB8AC3E}">
        <p14:creationId xmlns:p14="http://schemas.microsoft.com/office/powerpoint/2010/main" val="5386718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EC2D-97FC-49EE-907F-01EBA9DB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affecting cognitive ability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57BCBF-CA05-43DB-8A25-9649F6498DF4}"/>
              </a:ext>
            </a:extLst>
          </p:cNvPr>
          <p:cNvSpPr txBox="1"/>
          <p:nvPr/>
        </p:nvSpPr>
        <p:spPr>
          <a:xfrm>
            <a:off x="5438690" y="2406269"/>
            <a:ext cx="20911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chemeClr val="accent1">
                    <a:lumMod val="25000"/>
                  </a:schemeClr>
                </a:solidFill>
              </a:rPr>
              <a:t>TBI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57DCED-17D1-4942-A2D4-EC02BD8AA979}"/>
              </a:ext>
            </a:extLst>
          </p:cNvPr>
          <p:cNvSpPr txBox="1"/>
          <p:nvPr/>
        </p:nvSpPr>
        <p:spPr>
          <a:xfrm>
            <a:off x="1176792" y="1923132"/>
            <a:ext cx="2568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Book Antiqua" panose="02040602050305030304" pitchFamily="18" charset="0"/>
              </a:rPr>
              <a:t>Dyslexia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30902-3D56-4F0E-B755-074070C80226}"/>
              </a:ext>
            </a:extLst>
          </p:cNvPr>
          <p:cNvSpPr txBox="1"/>
          <p:nvPr/>
        </p:nvSpPr>
        <p:spPr>
          <a:xfrm>
            <a:off x="9223509" y="3312266"/>
            <a:ext cx="2075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Bahnschrift SemiLight" panose="020B0502040204020203" pitchFamily="34" charset="0"/>
              </a:rPr>
              <a:t>Dyscalculia</a:t>
            </a:r>
            <a:r>
              <a:rPr lang="en-US" dirty="0"/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CE76D-41EC-4698-8136-E0E0078AC506}"/>
              </a:ext>
            </a:extLst>
          </p:cNvPr>
          <p:cNvSpPr txBox="1"/>
          <p:nvPr/>
        </p:nvSpPr>
        <p:spPr>
          <a:xfrm>
            <a:off x="8321040" y="1942494"/>
            <a:ext cx="272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chemeClr val="accent2"/>
                </a:solidFill>
              </a:rPr>
              <a:t>Alzheimer's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B36532-2D33-4398-9EE6-9486CF187518}"/>
              </a:ext>
            </a:extLst>
          </p:cNvPr>
          <p:cNvSpPr txBox="1"/>
          <p:nvPr/>
        </p:nvSpPr>
        <p:spPr>
          <a:xfrm>
            <a:off x="8682824" y="3617769"/>
            <a:ext cx="3482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  <a:latin typeface="Eras Light ITC" panose="020B0402030504020804" pitchFamily="34" charset="0"/>
              </a:rPr>
              <a:t>Concussion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4AF5A1-BF4C-4C66-B73E-3A77F9F36C53}"/>
              </a:ext>
            </a:extLst>
          </p:cNvPr>
          <p:cNvSpPr txBox="1"/>
          <p:nvPr/>
        </p:nvSpPr>
        <p:spPr>
          <a:xfrm>
            <a:off x="4150581" y="3899661"/>
            <a:ext cx="27909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episodic memory impairment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67B9D8-1D3D-446D-8253-38C5ED28A6EB}"/>
              </a:ext>
            </a:extLst>
          </p:cNvPr>
          <p:cNvSpPr txBox="1"/>
          <p:nvPr/>
        </p:nvSpPr>
        <p:spPr>
          <a:xfrm>
            <a:off x="5438690" y="5166471"/>
            <a:ext cx="2250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/>
                </a:solidFill>
              </a:rPr>
              <a:t>Dementia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F102C1-AC91-4578-B13D-8B22E4E7EA74}"/>
              </a:ext>
            </a:extLst>
          </p:cNvPr>
          <p:cNvSpPr txBox="1"/>
          <p:nvPr/>
        </p:nvSpPr>
        <p:spPr>
          <a:xfrm>
            <a:off x="2655735" y="3204207"/>
            <a:ext cx="2425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Language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E90B29-5775-4884-A4E4-332386BFC5BD}"/>
              </a:ext>
            </a:extLst>
          </p:cNvPr>
          <p:cNvSpPr txBox="1"/>
          <p:nvPr/>
        </p:nvSpPr>
        <p:spPr>
          <a:xfrm>
            <a:off x="2213200" y="4219309"/>
            <a:ext cx="1781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Sleepless Night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FB0916-E58D-496D-BA39-35D1DB7F1B51}"/>
              </a:ext>
            </a:extLst>
          </p:cNvPr>
          <p:cNvSpPr txBox="1"/>
          <p:nvPr/>
        </p:nvSpPr>
        <p:spPr>
          <a:xfrm>
            <a:off x="8189842" y="5521130"/>
            <a:ext cx="223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gency FB" panose="020B0503020202020204" pitchFamily="34" charset="0"/>
              </a:rPr>
              <a:t>ADHD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FAE866-537F-4F7F-AC81-DF293568EF39}"/>
              </a:ext>
            </a:extLst>
          </p:cNvPr>
          <p:cNvSpPr txBox="1"/>
          <p:nvPr/>
        </p:nvSpPr>
        <p:spPr>
          <a:xfrm>
            <a:off x="7040880" y="4402608"/>
            <a:ext cx="2202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3"/>
                </a:solidFill>
                <a:latin typeface="Rockwell" panose="02060603020205020403" pitchFamily="18" charset="0"/>
              </a:rPr>
              <a:t>Autism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6B6A21-C48E-420A-B89D-877510B1719D}"/>
              </a:ext>
            </a:extLst>
          </p:cNvPr>
          <p:cNvSpPr txBox="1"/>
          <p:nvPr/>
        </p:nvSpPr>
        <p:spPr>
          <a:xfrm>
            <a:off x="3450866" y="5832570"/>
            <a:ext cx="2605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Down Syndrome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B070628-C074-40AB-B95C-9AB054C1E411}"/>
              </a:ext>
            </a:extLst>
          </p:cNvPr>
          <p:cNvSpPr txBox="1"/>
          <p:nvPr/>
        </p:nvSpPr>
        <p:spPr>
          <a:xfrm>
            <a:off x="7661082" y="2787200"/>
            <a:ext cx="37768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7030A0"/>
                </a:solidFill>
                <a:latin typeface="Eras Medium ITC" panose="020B0602030504020804" pitchFamily="34" charset="0"/>
              </a:rPr>
              <a:t>Creutzfeldt-Jakob Disease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35B6D7A-B11B-4800-81B7-55232D7C76F4}"/>
              </a:ext>
            </a:extLst>
          </p:cNvPr>
          <p:cNvSpPr txBox="1"/>
          <p:nvPr/>
        </p:nvSpPr>
        <p:spPr>
          <a:xfrm>
            <a:off x="3745064" y="2265659"/>
            <a:ext cx="192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75000"/>
                  </a:schemeClr>
                </a:solidFill>
                <a:latin typeface="Lucida Calligraphy" panose="03010101010101010101" pitchFamily="66" charset="0"/>
              </a:rPr>
              <a:t>Huntington's Disease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B22F2D-2DC1-44CF-AB33-D480E609ACF8}"/>
              </a:ext>
            </a:extLst>
          </p:cNvPr>
          <p:cNvSpPr txBox="1"/>
          <p:nvPr/>
        </p:nvSpPr>
        <p:spPr>
          <a:xfrm>
            <a:off x="725740" y="3638005"/>
            <a:ext cx="1842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6239B4"/>
                </a:solidFill>
                <a:latin typeface="Segoe Print" panose="02000600000000000000" pitchFamily="2" charset="0"/>
              </a:rPr>
              <a:t>Amnesia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10A871A-F05E-4920-B244-67612FF95C7B}"/>
              </a:ext>
            </a:extLst>
          </p:cNvPr>
          <p:cNvSpPr txBox="1"/>
          <p:nvPr/>
        </p:nvSpPr>
        <p:spPr>
          <a:xfrm>
            <a:off x="9307000" y="4874799"/>
            <a:ext cx="2059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Arial Rounded MT Bold" panose="020F0704030504030204" pitchFamily="34" charset="0"/>
              </a:rPr>
              <a:t>Delirium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F281DE3-E511-4564-BF41-26FB0D9DF3E5}"/>
              </a:ext>
            </a:extLst>
          </p:cNvPr>
          <p:cNvSpPr txBox="1"/>
          <p:nvPr/>
        </p:nvSpPr>
        <p:spPr>
          <a:xfrm>
            <a:off x="7335075" y="3468752"/>
            <a:ext cx="1836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4">
                    <a:lumMod val="50000"/>
                  </a:schemeClr>
                </a:solidFill>
              </a:rPr>
              <a:t>Anxiety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64B584-693E-4D4C-8B3D-FC1F090FFD20}"/>
              </a:ext>
            </a:extLst>
          </p:cNvPr>
          <p:cNvSpPr txBox="1"/>
          <p:nvPr/>
        </p:nvSpPr>
        <p:spPr>
          <a:xfrm>
            <a:off x="1027044" y="4878463"/>
            <a:ext cx="3123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Bodoni MT Black" panose="02070A03080606020203" pitchFamily="18" charset="0"/>
              </a:rPr>
              <a:t>Depression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D0CA09-F3FE-4A41-90C0-C28F2E5D19B3}"/>
              </a:ext>
            </a:extLst>
          </p:cNvPr>
          <p:cNvSpPr txBox="1"/>
          <p:nvPr/>
        </p:nvSpPr>
        <p:spPr>
          <a:xfrm>
            <a:off x="5669280" y="1929664"/>
            <a:ext cx="252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Sleep Disorder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557B3F-CD4C-448B-8F36-F57F9B64E7A4}"/>
              </a:ext>
            </a:extLst>
          </p:cNvPr>
          <p:cNvSpPr txBox="1"/>
          <p:nvPr/>
        </p:nvSpPr>
        <p:spPr>
          <a:xfrm>
            <a:off x="1517606" y="2828405"/>
            <a:ext cx="388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50000"/>
                  </a:schemeClr>
                </a:solidFill>
                <a:latin typeface="Berlin Sans FB" panose="020E0602020502020306" pitchFamily="34" charset="0"/>
              </a:rPr>
              <a:t>Migraine Headaches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F02B35-E2DD-459C-B7A8-DCFCC770B117}"/>
              </a:ext>
            </a:extLst>
          </p:cNvPr>
          <p:cNvSpPr txBox="1"/>
          <p:nvPr/>
        </p:nvSpPr>
        <p:spPr>
          <a:xfrm>
            <a:off x="1375524" y="5801886"/>
            <a:ext cx="26730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  <a:latin typeface="Eras Medium ITC" panose="020B0602030504020804" pitchFamily="34" charset="0"/>
                <a:ea typeface="Ebrima" panose="02000000000000000000" pitchFamily="2" charset="0"/>
                <a:cs typeface="Ebrima" panose="02000000000000000000" pitchFamily="2" charset="0"/>
              </a:rPr>
              <a:t>Mood</a:t>
            </a:r>
          </a:p>
        </p:txBody>
      </p:sp>
    </p:spTree>
    <p:extLst>
      <p:ext uri="{BB962C8B-B14F-4D97-AF65-F5344CB8AC3E}">
        <p14:creationId xmlns:p14="http://schemas.microsoft.com/office/powerpoint/2010/main" val="289099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E566-2947-43F5-B646-7E6E837B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Manifestations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2B87D-6B57-41B4-92CB-629A2B4B10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 (short &amp; long term)</a:t>
            </a:r>
          </a:p>
          <a:p>
            <a:r>
              <a:rPr lang="en-US" dirty="0"/>
              <a:t>Perception</a:t>
            </a:r>
          </a:p>
          <a:p>
            <a:r>
              <a:rPr lang="en-US" dirty="0"/>
              <a:t>Reading speed</a:t>
            </a:r>
          </a:p>
          <a:p>
            <a:r>
              <a:rPr lang="en-US" dirty="0"/>
              <a:t>Comprehension (time &amp; level)</a:t>
            </a:r>
          </a:p>
          <a:p>
            <a:r>
              <a:rPr lang="en-US" dirty="0"/>
              <a:t>Attention span</a:t>
            </a:r>
          </a:p>
          <a:p>
            <a:r>
              <a:rPr lang="en-US" dirty="0"/>
              <a:t>Moments of confusion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3F083-B8DB-4436-834C-C16573F7889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Reason</a:t>
            </a:r>
          </a:p>
          <a:p>
            <a:r>
              <a:rPr lang="en-US" dirty="0"/>
              <a:t>Prioritize</a:t>
            </a:r>
          </a:p>
          <a:p>
            <a:r>
              <a:rPr lang="en-US" dirty="0"/>
              <a:t>Speak</a:t>
            </a:r>
          </a:p>
          <a:p>
            <a:r>
              <a:rPr lang="en-US" dirty="0"/>
              <a:t>Recognition &amp; association</a:t>
            </a:r>
          </a:p>
          <a:p>
            <a:r>
              <a:rPr lang="en-US" dirty="0"/>
              <a:t>Judgement</a:t>
            </a:r>
          </a:p>
          <a:p>
            <a:r>
              <a:rPr lang="en-US" dirty="0"/>
              <a:t>Coordination</a:t>
            </a:r>
          </a:p>
        </p:txBody>
      </p:sp>
    </p:spTree>
    <p:extLst>
      <p:ext uri="{BB962C8B-B14F-4D97-AF65-F5344CB8AC3E}">
        <p14:creationId xmlns:p14="http://schemas.microsoft.com/office/powerpoint/2010/main" val="3967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7E06D-C645-4540-AEA8-8CB03F2F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1939" y="2766218"/>
            <a:ext cx="6751718" cy="1325563"/>
          </a:xfrm>
        </p:spPr>
        <p:txBody>
          <a:bodyPr/>
          <a:lstStyle/>
          <a:p>
            <a:r>
              <a:rPr lang="en-US" dirty="0"/>
              <a:t>The Conundrum </a:t>
            </a:r>
            <a:r>
              <a:rPr lang="en-US" sz="2800" b="0" dirty="0"/>
              <a:t>We Made</a:t>
            </a:r>
          </a:p>
        </p:txBody>
      </p:sp>
      <p:pic>
        <p:nvPicPr>
          <p:cNvPr id="6" name="Picture Placeholder 5" descr="Decorative: UX Icon" title="Decorative">
            <a:extLst>
              <a:ext uri="{FF2B5EF4-FFF2-40B4-BE49-F238E27FC236}">
                <a16:creationId xmlns:a16="http://schemas.microsoft.com/office/drawing/2014/main" id="{C5C00E11-1F9F-4CF2-B80B-3284DCC0F0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00453" y="929390"/>
            <a:ext cx="3276164" cy="4856158"/>
          </a:xfrm>
        </p:spPr>
      </p:pic>
    </p:spTree>
    <p:extLst>
      <p:ext uri="{BB962C8B-B14F-4D97-AF65-F5344CB8AC3E}">
        <p14:creationId xmlns:p14="http://schemas.microsoft.com/office/powerpoint/2010/main" val="1515453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E566-2947-43F5-B646-7E6E837B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ability: Meet Anne</a:t>
            </a:r>
          </a:p>
        </p:txBody>
      </p:sp>
      <p:sp>
        <p:nvSpPr>
          <p:cNvPr id="8" name="Rectangle: Rounded Corners 7" descr="Anne Forrest" title="Photo">
            <a:extLst>
              <a:ext uri="{FF2B5EF4-FFF2-40B4-BE49-F238E27FC236}">
                <a16:creationId xmlns:a16="http://schemas.microsoft.com/office/drawing/2014/main" id="{77DDA074-0791-4501-96BD-0AE58C0FBCAE}"/>
              </a:ext>
            </a:extLst>
          </p:cNvPr>
          <p:cNvSpPr>
            <a:spLocks noChangeAspect="1"/>
          </p:cNvSpPr>
          <p:nvPr/>
        </p:nvSpPr>
        <p:spPr>
          <a:xfrm rot="900000">
            <a:off x="-685800" y="2127391"/>
            <a:ext cx="3886200" cy="3886200"/>
          </a:xfrm>
          <a:prstGeom prst="roundRec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3F083-B8DB-4436-834C-C16573F7889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r>
              <a:rPr lang="en-US" dirty="0"/>
              <a:t>Morning – Afternoon - Evening</a:t>
            </a:r>
          </a:p>
          <a:p>
            <a:r>
              <a:rPr lang="en-US" dirty="0"/>
              <a:t>Yesterday – Today - Tomorrow</a:t>
            </a:r>
          </a:p>
          <a:p>
            <a:r>
              <a:rPr lang="en-US" dirty="0"/>
              <a:t>Cornucopia of solutions</a:t>
            </a:r>
          </a:p>
          <a:p>
            <a:r>
              <a:rPr lang="en-US" dirty="0"/>
              <a:t>Cognitive capacity</a:t>
            </a:r>
          </a:p>
          <a:p>
            <a:r>
              <a:rPr lang="en-US" dirty="0"/>
              <a:t>Cognitive load</a:t>
            </a:r>
          </a:p>
          <a:p>
            <a:r>
              <a:rPr lang="en-US" dirty="0"/>
              <a:t>Cognitive reserve</a:t>
            </a:r>
          </a:p>
        </p:txBody>
      </p:sp>
    </p:spTree>
    <p:extLst>
      <p:ext uri="{BB962C8B-B14F-4D97-AF65-F5344CB8AC3E}">
        <p14:creationId xmlns:p14="http://schemas.microsoft.com/office/powerpoint/2010/main" val="218163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E566-2947-43F5-B646-7E6E837B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You or Me…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3F083-B8DB-4436-834C-C16573F7889F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At 16, 21, 40, 70</a:t>
            </a:r>
          </a:p>
          <a:p>
            <a:r>
              <a:rPr lang="en-US" dirty="0"/>
              <a:t>Sleep deprived or just tired, at the end of the day, and must order a gift online today</a:t>
            </a:r>
          </a:p>
          <a:p>
            <a:r>
              <a:rPr lang="en-US" dirty="0"/>
              <a:t>After an exceptionally annoying 90 minute rush-hour crawl home</a:t>
            </a:r>
          </a:p>
          <a:p>
            <a:r>
              <a:rPr lang="en-US" dirty="0"/>
              <a:t>Rushing online to make a payment minutes before it is due</a:t>
            </a:r>
          </a:p>
        </p:txBody>
      </p:sp>
      <p:pic>
        <p:nvPicPr>
          <p:cNvPr id="4" name="Picture 3" descr="Decorative: silhouettes of 3 people" title="Decorative">
            <a:extLst>
              <a:ext uri="{FF2B5EF4-FFF2-40B4-BE49-F238E27FC236}">
                <a16:creationId xmlns:a16="http://schemas.microsoft.com/office/drawing/2014/main" id="{B58DEE55-341C-47C5-AC45-4F9853579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130" y="2473179"/>
            <a:ext cx="2114845" cy="189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39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2805C-4B6D-4709-86B7-B73E8BB9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Constantly changing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65950-CACC-4B0B-ADC9-CCDC0DD5B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6"/>
                </a:solidFill>
              </a:rPr>
              <a:t>Human cognitive capability varies</a:t>
            </a:r>
          </a:p>
          <a:p>
            <a:r>
              <a:rPr lang="en-US" dirty="0"/>
              <a:t>Over time</a:t>
            </a:r>
          </a:p>
          <a:p>
            <a:r>
              <a:rPr lang="en-US" dirty="0"/>
              <a:t>Within a day &amp; day-to-day</a:t>
            </a:r>
          </a:p>
          <a:p>
            <a:r>
              <a:rPr lang="en-US" dirty="0"/>
              <a:t>From person to person</a:t>
            </a:r>
          </a:p>
          <a:p>
            <a:r>
              <a:rPr lang="en-US" dirty="0"/>
              <a:t>Due to an accident, sports injury, or simply falling down</a:t>
            </a:r>
          </a:p>
          <a:p>
            <a:r>
              <a:rPr lang="en-US" dirty="0"/>
              <a:t>As the result of a disease, medical condition, or prescribed medication</a:t>
            </a:r>
          </a:p>
        </p:txBody>
      </p:sp>
    </p:spTree>
    <p:extLst>
      <p:ext uri="{BB962C8B-B14F-4D97-AF65-F5344CB8AC3E}">
        <p14:creationId xmlns:p14="http://schemas.microsoft.com/office/powerpoint/2010/main" val="2952470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1E566-2947-43F5-B646-7E6E837B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2B87D-6B57-41B4-92CB-629A2B4B10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6"/>
            <a:ext cx="4789990" cy="4034655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Read and comprehend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At a rapid rate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At a measured rate, sometimes slowly </a:t>
            </a: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Recognize &amp; understand a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Small set of common objects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Large set of common objects</a:t>
            </a:r>
            <a:endParaRPr lang="en-US" sz="2000" dirty="0"/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Struggle comprehending what to do 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With large amounts of information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Without being able to see the big picture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3F083-B8DB-4436-834C-C16573F7889F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169306" y="2254827"/>
            <a:ext cx="5375988" cy="392213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Can complete a long or complex task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Over multiple sessions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In a single session </a:t>
            </a:r>
            <a:endParaRPr lang="en-US" dirty="0"/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Are easily</a:t>
            </a:r>
          </a:p>
          <a:p>
            <a:pPr lvl="1"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Able to focus on something until it is ‘done’</a:t>
            </a:r>
          </a:p>
          <a:p>
            <a:pPr lvl="1">
              <a:spcBef>
                <a:spcPts val="300"/>
              </a:spcBef>
            </a:pPr>
            <a:r>
              <a:rPr lang="en-US" sz="1800" dirty="0"/>
              <a:t>Distracted while doing something </a:t>
            </a:r>
            <a:endParaRPr lang="en-US" dirty="0">
              <a:solidFill>
                <a:schemeClr val="accent6"/>
              </a:solidFill>
            </a:endParaRPr>
          </a:p>
          <a:p>
            <a:pPr>
              <a:lnSpc>
                <a:spcPct val="110000"/>
              </a:lnSpc>
              <a:spcAft>
                <a:spcPts val="300"/>
              </a:spcAft>
            </a:pPr>
            <a:r>
              <a:rPr lang="en-US" sz="2000" dirty="0">
                <a:solidFill>
                  <a:schemeClr val="accent6"/>
                </a:solidFill>
              </a:rPr>
              <a:t>Understand information better when it is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Provided in symbols (1 + 2 = 3)</a:t>
            </a:r>
          </a:p>
          <a:p>
            <a:pPr lvl="1">
              <a:lnSpc>
                <a:spcPct val="11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800" dirty="0"/>
              <a:t>Provided in words </a:t>
            </a:r>
            <a:br>
              <a:rPr lang="en-US" sz="1800" dirty="0"/>
            </a:br>
            <a:r>
              <a:rPr lang="en-US" sz="1800" dirty="0"/>
              <a:t>(one plus two equals three) </a:t>
            </a:r>
            <a:endParaRPr lang="en-US" sz="20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590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7E06D-C645-4540-AEA8-8CB03F2F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Solutions: </a:t>
            </a:r>
            <a:r>
              <a:rPr lang="en-US" sz="4800" dirty="0"/>
              <a:t>Options &amp; Information</a:t>
            </a:r>
            <a:endParaRPr lang="en-US" sz="2800" dirty="0"/>
          </a:p>
        </p:txBody>
      </p:sp>
      <p:pic>
        <p:nvPicPr>
          <p:cNvPr id="4" name="Picture 3" descr="Decorative: checkmark" title="Decorative">
            <a:extLst>
              <a:ext uri="{FF2B5EF4-FFF2-40B4-BE49-F238E27FC236}">
                <a16:creationId xmlns:a16="http://schemas.microsoft.com/office/drawing/2014/main" id="{F93E361C-2781-4832-B63A-FA35A7452E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" y="1508760"/>
            <a:ext cx="2710290" cy="229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98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5EC2D-97FC-49EE-907F-01EBA9DBE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now &amp; tomorrow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406194-11E9-4968-8FE5-C18015B2824B}"/>
              </a:ext>
            </a:extLst>
          </p:cNvPr>
          <p:cNvSpPr txBox="1"/>
          <p:nvPr/>
        </p:nvSpPr>
        <p:spPr>
          <a:xfrm>
            <a:off x="5985510" y="2540232"/>
            <a:ext cx="3649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Limitations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Global Public Inclusive Infrastructure logo" title="Logo G P I I">
            <a:extLst>
              <a:ext uri="{FF2B5EF4-FFF2-40B4-BE49-F238E27FC236}">
                <a16:creationId xmlns:a16="http://schemas.microsoft.com/office/drawing/2014/main" id="{41DE7075-9D96-4B9B-B582-AA5093A6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510" y="3357845"/>
            <a:ext cx="9525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B6F27-24A4-4ACD-91A5-FB495A866394}"/>
              </a:ext>
            </a:extLst>
          </p:cNvPr>
          <p:cNvSpPr txBox="1"/>
          <p:nvPr/>
        </p:nvSpPr>
        <p:spPr>
          <a:xfrm>
            <a:off x="7044860" y="3395605"/>
            <a:ext cx="408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One-size-fits-one Digital Inclusion</a:t>
            </a:r>
          </a:p>
        </p:txBody>
      </p:sp>
      <p:pic>
        <p:nvPicPr>
          <p:cNvPr id="11" name="Picture 10" descr="World Wide Web Consortium (W3C) logo" title="Logo W3C">
            <a:extLst>
              <a:ext uri="{FF2B5EF4-FFF2-40B4-BE49-F238E27FC236}">
                <a16:creationId xmlns:a16="http://schemas.microsoft.com/office/drawing/2014/main" id="{667352C1-CC15-4A78-BB5A-9F905CD25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85" y="4216836"/>
            <a:ext cx="1057275" cy="762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25AD544-F7D2-4638-810B-FE92002D1355}"/>
              </a:ext>
            </a:extLst>
          </p:cNvPr>
          <p:cNvSpPr txBox="1"/>
          <p:nvPr/>
        </p:nvSpPr>
        <p:spPr>
          <a:xfrm>
            <a:off x="7040880" y="4398793"/>
            <a:ext cx="36496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Personalization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C437C7-64E8-45E6-A1F5-B33A42D95AB2}"/>
              </a:ext>
            </a:extLst>
          </p:cNvPr>
          <p:cNvSpPr txBox="1"/>
          <p:nvPr/>
        </p:nvSpPr>
        <p:spPr>
          <a:xfrm>
            <a:off x="5985509" y="5333155"/>
            <a:ext cx="482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Opportunities &amp; WCAG 2.1 SC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" name="Content Placeholder 6" descr="Decorative: line drawings of a mobile phone, tablet computer, and desktop monitor" title="Decorative">
            <a:extLst>
              <a:ext uri="{FF2B5EF4-FFF2-40B4-BE49-F238E27FC236}">
                <a16:creationId xmlns:a16="http://schemas.microsoft.com/office/drawing/2014/main" id="{61972AC1-3E69-4837-96BE-A8DBFB6702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5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753" y="2721641"/>
            <a:ext cx="2560923" cy="2619602"/>
          </a:xfrm>
        </p:spPr>
      </p:pic>
    </p:spTree>
    <p:extLst>
      <p:ext uri="{BB962C8B-B14F-4D97-AF65-F5344CB8AC3E}">
        <p14:creationId xmlns:p14="http://schemas.microsoft.com/office/powerpoint/2010/main" val="1917323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WCAG 2.1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427319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2.4.12: Label in Name (A)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Information</a:t>
            </a:r>
            <a:r>
              <a:rPr lang="en-US" sz="2100" dirty="0"/>
              <a:t>: Visible </a:t>
            </a:r>
            <a:r>
              <a:rPr lang="en-US" sz="2100" b="1" dirty="0"/>
              <a:t>label content must be included in the accessible name</a:t>
            </a:r>
            <a:r>
              <a:rPr lang="en-US" sz="2100" dirty="0"/>
              <a:t> content and ideally, it perfectly matches or begins with the label content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2.5.1: Pointer Gestures (A)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Option</a:t>
            </a:r>
            <a:r>
              <a:rPr lang="en-US" sz="2100" dirty="0"/>
              <a:t>: If it works with pointer gestures, it must also work with single-point activation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2.5.2: Pointer Cancellation (A)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Option</a:t>
            </a:r>
            <a:r>
              <a:rPr lang="en-US" sz="2100" dirty="0"/>
              <a:t>: Single point has no down-events; abort or undo; up reversal, or; it’s essential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2.6.1: Motion Actuation (A)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Option</a:t>
            </a:r>
            <a:r>
              <a:rPr lang="en-US" sz="2100" dirty="0"/>
              <a:t>: If it works with user or device motion, then it must also work with UI components AND it must be possible to turn off the motion functionality</a:t>
            </a:r>
            <a:endParaRPr lang="en-US" sz="21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3039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WCAG 2.1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413558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200" dirty="0">
                <a:solidFill>
                  <a:schemeClr val="accent6"/>
                </a:solidFill>
              </a:rPr>
              <a:t>1.3.4: Identify Common Purpose (AA)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900" b="1" dirty="0"/>
              <a:t>Information</a:t>
            </a:r>
            <a:r>
              <a:rPr lang="en-US" sz="1900" dirty="0"/>
              <a:t>: Inputs mapping to HTML 5.2 Autofill field names are programmatically determinable</a:t>
            </a:r>
          </a:p>
          <a:p>
            <a:pPr>
              <a:spcAft>
                <a:spcPts val="0"/>
              </a:spcAft>
            </a:pPr>
            <a:r>
              <a:rPr lang="en-US" sz="2200" dirty="0">
                <a:solidFill>
                  <a:schemeClr val="accent6"/>
                </a:solidFill>
              </a:rPr>
              <a:t>1.4.10: Reflow (AA)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900" b="1" dirty="0"/>
              <a:t>Option</a:t>
            </a:r>
            <a:r>
              <a:rPr lang="en-US" sz="1900" dirty="0"/>
              <a:t>: Prohibits two-dimensional scrolling when content is enlarged up to 400% of original size</a:t>
            </a:r>
          </a:p>
          <a:p>
            <a:pPr>
              <a:spcAft>
                <a:spcPts val="0"/>
              </a:spcAft>
            </a:pPr>
            <a:r>
              <a:rPr lang="en-US" sz="2200" dirty="0">
                <a:solidFill>
                  <a:schemeClr val="accent6"/>
                </a:solidFill>
              </a:rPr>
              <a:t>1.4.12: Text Spacing (AA)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900" b="1" dirty="0"/>
              <a:t>Option</a:t>
            </a:r>
            <a:r>
              <a:rPr lang="en-US" sz="1900" dirty="0"/>
              <a:t>: Allows user to adjust line height, spacing after paragraphs, letter and word spacing</a:t>
            </a:r>
            <a:endParaRPr lang="en-US" sz="1900" dirty="0">
              <a:solidFill>
                <a:schemeClr val="accent6"/>
              </a:solidFill>
            </a:endParaRPr>
          </a:p>
        </p:txBody>
      </p:sp>
      <p:graphicFrame>
        <p:nvGraphicFramePr>
          <p:cNvPr id="5" name="Object 4" descr="An icon to indicate adding space and an icon to indicate removing space between lines" title="2 icons">
            <a:extLst>
              <a:ext uri="{FF2B5EF4-FFF2-40B4-BE49-F238E27FC236}">
                <a16:creationId xmlns:a16="http://schemas.microsoft.com/office/drawing/2014/main" id="{4F64287A-F99D-4D91-BF51-6B1EC2121CE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6307446"/>
              </p:ext>
            </p:extLst>
          </p:nvPr>
        </p:nvGraphicFramePr>
        <p:xfrm>
          <a:off x="4929647" y="4585983"/>
          <a:ext cx="937008" cy="548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1" r:id="rId4" imgW="1561680" imgH="914040" progId="">
                  <p:embed/>
                </p:oleObj>
              </mc:Choice>
              <mc:Fallback>
                <p:oleObj r:id="rId4" imgW="1561680" imgH="9140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9647" y="4585983"/>
                        <a:ext cx="937008" cy="548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4164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WCAG 2.1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200" dirty="0">
                <a:solidFill>
                  <a:schemeClr val="accent6"/>
                </a:solidFill>
              </a:rPr>
              <a:t>1.4.13: Content on Hover or Focus (AA)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900" b="1" dirty="0"/>
              <a:t>Option</a:t>
            </a:r>
            <a:r>
              <a:rPr lang="en-US" sz="1900" dirty="0"/>
              <a:t>: Provides more user control over displaying &amp; dismissing the content</a:t>
            </a:r>
          </a:p>
          <a:p>
            <a:pPr>
              <a:spcAft>
                <a:spcPts val="0"/>
              </a:spcAft>
            </a:pPr>
            <a:r>
              <a:rPr lang="en-US" sz="2200" dirty="0">
                <a:solidFill>
                  <a:schemeClr val="accent6"/>
                </a:solidFill>
              </a:rPr>
              <a:t>2.6.2: Orientation (AA)</a:t>
            </a:r>
          </a:p>
          <a:p>
            <a:pPr lvl="1">
              <a:lnSpc>
                <a:spcPct val="90000"/>
              </a:lnSpc>
              <a:spcBef>
                <a:spcPts val="600"/>
              </a:spcBef>
            </a:pPr>
            <a:r>
              <a:rPr lang="en-US" sz="1900" b="1" dirty="0"/>
              <a:t>Option</a:t>
            </a:r>
            <a:r>
              <a:rPr lang="en-US" sz="1900" dirty="0"/>
              <a:t>: Content display cannot be restricted to a single orientation if a device can change the content orientation when the device orientation changes</a:t>
            </a:r>
            <a:endParaRPr lang="en-US" sz="2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9046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WCAG 2.1 Success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254827"/>
            <a:ext cx="10058400" cy="427319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1.3.5: Identify Purpose (AAA)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Information</a:t>
            </a:r>
            <a:r>
              <a:rPr lang="en-US" sz="2100" dirty="0"/>
              <a:t>: Programmatically determinable UI components, icons, and regions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2.2.6: Timeouts (AAA)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Information</a:t>
            </a:r>
            <a:r>
              <a:rPr lang="en-US" sz="2100" dirty="0"/>
              <a:t>: “Where data can be lost due to user inactivity, users are warned about the estimated length of inactivity that generates the data loss, unless the data is preserved for a minimum of 20 hours of user inactivity.”</a:t>
            </a:r>
            <a:endParaRPr lang="en-US" sz="2100" dirty="0">
              <a:solidFill>
                <a:schemeClr val="accent6"/>
              </a:solidFill>
            </a:endParaRP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2.2.7: Animation from Interactions (AAA)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Option</a:t>
            </a:r>
            <a:r>
              <a:rPr lang="en-US" sz="2100" dirty="0"/>
              <a:t>: For non-essential animations triggered by a user action, there is a mechanism to disable the animations yet still perform the action.</a:t>
            </a:r>
            <a:r>
              <a:rPr lang="en-US" sz="2100" dirty="0">
                <a:solidFill>
                  <a:schemeClr val="accent6"/>
                </a:solidFill>
              </a:rPr>
              <a:t> 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>
                <a:solidFill>
                  <a:schemeClr val="accent6"/>
                </a:solidFill>
              </a:rPr>
              <a:t>2.5.4: Concurrent Input Mechanisms (AAA)</a:t>
            </a:r>
          </a:p>
          <a:p>
            <a:pPr lvl="1">
              <a:spcBef>
                <a:spcPts val="600"/>
              </a:spcBef>
            </a:pPr>
            <a:r>
              <a:rPr lang="en-US" sz="2100" b="1" dirty="0"/>
              <a:t>Option</a:t>
            </a:r>
            <a:r>
              <a:rPr lang="en-US" sz="2100" dirty="0"/>
              <a:t>: Prohibits, with limited exceptions, restricting a platform’s input methods</a:t>
            </a:r>
          </a:p>
        </p:txBody>
      </p:sp>
    </p:spTree>
    <p:extLst>
      <p:ext uri="{BB962C8B-B14F-4D97-AF65-F5344CB8AC3E}">
        <p14:creationId xmlns:p14="http://schemas.microsoft.com/office/powerpoint/2010/main" val="405138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Icon-fest</a:t>
            </a:r>
          </a:p>
        </p:txBody>
      </p:sp>
      <p:pic>
        <p:nvPicPr>
          <p:cNvPr id="11" name="Picture 10" descr="Square box outline with upward pointing arrow protruding from top and word share" title="Share 2 of 3">
            <a:extLst>
              <a:ext uri="{FF2B5EF4-FFF2-40B4-BE49-F238E27FC236}">
                <a16:creationId xmlns:a16="http://schemas.microsoft.com/office/drawing/2014/main" id="{A8FF7C4F-DA75-44AA-BCDC-A984BE875B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447" y="2039030"/>
            <a:ext cx="1643063" cy="614363"/>
          </a:xfrm>
          <a:prstGeom prst="rect">
            <a:avLst/>
          </a:prstGeom>
        </p:spPr>
      </p:pic>
      <p:pic>
        <p:nvPicPr>
          <p:cNvPr id="12" name="Picture 11" descr="Human silhouette Icon with word share" title="Share 1 of 3">
            <a:extLst>
              <a:ext uri="{FF2B5EF4-FFF2-40B4-BE49-F238E27FC236}">
                <a16:creationId xmlns:a16="http://schemas.microsoft.com/office/drawing/2014/main" id="{8CE0B847-3620-4418-A61E-A8C79E526E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" y="1986643"/>
            <a:ext cx="1483519" cy="666750"/>
          </a:xfrm>
          <a:prstGeom prst="rect">
            <a:avLst/>
          </a:prstGeom>
        </p:spPr>
      </p:pic>
      <p:pic>
        <p:nvPicPr>
          <p:cNvPr id="13" name="Picture 12" descr="3 dots. 1 on center line followed by 2 dots where one is above and the other below the center line. seperate lines connect first dot to other 2 dots." title="Share 3 of 3">
            <a:extLst>
              <a:ext uri="{FF2B5EF4-FFF2-40B4-BE49-F238E27FC236}">
                <a16:creationId xmlns:a16="http://schemas.microsoft.com/office/drawing/2014/main" id="{4CDA1003-3DEA-42B3-B601-E8CC79705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4394" y="1975415"/>
            <a:ext cx="716756" cy="666750"/>
          </a:xfrm>
          <a:prstGeom prst="rect">
            <a:avLst/>
          </a:prstGeom>
        </p:spPr>
      </p:pic>
      <p:pic>
        <p:nvPicPr>
          <p:cNvPr id="14" name="Picture 13" descr="Facebook, Twitter, Pinterest, YouTube, Google plus, Instagram and Snapchat icons" title="Social media icons">
            <a:extLst>
              <a:ext uri="{FF2B5EF4-FFF2-40B4-BE49-F238E27FC236}">
                <a16:creationId xmlns:a16="http://schemas.microsoft.com/office/drawing/2014/main" id="{23B5BBC0-CFB5-45CC-8471-7AD18C3F1C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3057524"/>
            <a:ext cx="4895850" cy="742950"/>
          </a:xfrm>
          <a:prstGeom prst="rect">
            <a:avLst/>
          </a:prstGeom>
        </p:spPr>
      </p:pic>
      <p:pic>
        <p:nvPicPr>
          <p:cNvPr id="15" name="Icon right" descr="A line formed into a circle with a second line extending from the outer edge of the circle, to the southeast, at a 90 degree angle." title="Magnifier icon">
            <a:extLst>
              <a:ext uri="{FF2B5EF4-FFF2-40B4-BE49-F238E27FC236}">
                <a16:creationId xmlns:a16="http://schemas.microsoft.com/office/drawing/2014/main" id="{5C2F0E5D-3963-4CB6-A881-A00B8C8F72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176710"/>
            <a:ext cx="631508" cy="668655"/>
          </a:xfrm>
          <a:prstGeom prst="rect">
            <a:avLst/>
          </a:prstGeom>
        </p:spPr>
      </p:pic>
      <p:pic>
        <p:nvPicPr>
          <p:cNvPr id="16" name="Picture 15" descr="Down facing cheveron" title="Cheveron 2 of 5">
            <a:extLst>
              <a:ext uri="{FF2B5EF4-FFF2-40B4-BE49-F238E27FC236}">
                <a16:creationId xmlns:a16="http://schemas.microsoft.com/office/drawing/2014/main" id="{E3D0A671-68D9-4105-BC04-CE4721D96E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4531" y="5338083"/>
            <a:ext cx="585788" cy="500063"/>
          </a:xfrm>
          <a:prstGeom prst="rect">
            <a:avLst/>
          </a:prstGeom>
        </p:spPr>
      </p:pic>
      <p:pic>
        <p:nvPicPr>
          <p:cNvPr id="17" name="Picture 16" descr="Left facing cheveron" title="Cheveron 1 of 5">
            <a:extLst>
              <a:ext uri="{FF2B5EF4-FFF2-40B4-BE49-F238E27FC236}">
                <a16:creationId xmlns:a16="http://schemas.microsoft.com/office/drawing/2014/main" id="{63AF9527-4A6F-41C5-BD99-2E7FA08C24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1579" y="5305425"/>
            <a:ext cx="542925" cy="542925"/>
          </a:xfrm>
          <a:prstGeom prst="rect">
            <a:avLst/>
          </a:prstGeom>
        </p:spPr>
      </p:pic>
      <p:pic>
        <p:nvPicPr>
          <p:cNvPr id="18" name="Picture 17" descr="Left facing cheveron #2" title="Cheveron 3 of 5">
            <a:extLst>
              <a:ext uri="{FF2B5EF4-FFF2-40B4-BE49-F238E27FC236}">
                <a16:creationId xmlns:a16="http://schemas.microsoft.com/office/drawing/2014/main" id="{1DC4BB0C-C4B8-4D5F-BFD9-B4ECC3428B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70400" y="5275489"/>
            <a:ext cx="514350" cy="582930"/>
          </a:xfrm>
          <a:prstGeom prst="rect">
            <a:avLst/>
          </a:prstGeom>
        </p:spPr>
      </p:pic>
      <p:pic>
        <p:nvPicPr>
          <p:cNvPr id="19" name="Picture 18" descr="Right facing cheveron" title="Cheveron 4 of 5">
            <a:extLst>
              <a:ext uri="{FF2B5EF4-FFF2-40B4-BE49-F238E27FC236}">
                <a16:creationId xmlns:a16="http://schemas.microsoft.com/office/drawing/2014/main" id="{D2A6A942-0F7D-43DD-9E04-4ABE71CA45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3371" y="5300391"/>
            <a:ext cx="502920" cy="548640"/>
          </a:xfrm>
          <a:prstGeom prst="rect">
            <a:avLst/>
          </a:prstGeom>
        </p:spPr>
      </p:pic>
      <p:pic>
        <p:nvPicPr>
          <p:cNvPr id="20" name="Picture 19" descr="Upward facing cheveron" title="Cheveron 5 of 5">
            <a:extLst>
              <a:ext uri="{FF2B5EF4-FFF2-40B4-BE49-F238E27FC236}">
                <a16:creationId xmlns:a16="http://schemas.microsoft.com/office/drawing/2014/main" id="{CF8B8329-FA8A-4FCB-901B-ABFBE9C02E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98006" y="5359514"/>
            <a:ext cx="585788" cy="457200"/>
          </a:xfrm>
          <a:prstGeom prst="rect">
            <a:avLst/>
          </a:prstGeom>
        </p:spPr>
      </p:pic>
      <p:pic>
        <p:nvPicPr>
          <p:cNvPr id="21" name="Picture 20" descr="2 human silhouettes" title="Add 1 of 2">
            <a:extLst>
              <a:ext uri="{FF2B5EF4-FFF2-40B4-BE49-F238E27FC236}">
                <a16:creationId xmlns:a16="http://schemas.microsoft.com/office/drawing/2014/main" id="{22443581-3B07-44F0-85A4-B15B1E1A421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0052" y="1988341"/>
            <a:ext cx="700088" cy="642938"/>
          </a:xfrm>
          <a:prstGeom prst="rect">
            <a:avLst/>
          </a:prstGeom>
        </p:spPr>
      </p:pic>
      <p:pic>
        <p:nvPicPr>
          <p:cNvPr id="22" name="Picture 21" descr="one human silhouette with a plus symbol near the head area" title="Add 2 of 2">
            <a:extLst>
              <a:ext uri="{FF2B5EF4-FFF2-40B4-BE49-F238E27FC236}">
                <a16:creationId xmlns:a16="http://schemas.microsoft.com/office/drawing/2014/main" id="{4F532586-C9DB-479F-A1D4-CB79852A03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34092" y="1840245"/>
            <a:ext cx="914400" cy="895350"/>
          </a:xfrm>
          <a:prstGeom prst="rect">
            <a:avLst/>
          </a:prstGeom>
        </p:spPr>
      </p:pic>
      <p:pic>
        <p:nvPicPr>
          <p:cNvPr id="24" name="Picture 23" descr="Common question mark help icon" title="Question mark">
            <a:extLst>
              <a:ext uri="{FF2B5EF4-FFF2-40B4-BE49-F238E27FC236}">
                <a16:creationId xmlns:a16="http://schemas.microsoft.com/office/drawing/2014/main" id="{4ADBAD87-1260-403E-A3D1-4C42A58CA30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795643" y="3073655"/>
            <a:ext cx="730568" cy="705803"/>
          </a:xfrm>
          <a:prstGeom prst="rect">
            <a:avLst/>
          </a:prstGeom>
        </p:spPr>
      </p:pic>
      <p:pic>
        <p:nvPicPr>
          <p:cNvPr id="25" name="Picture 24" descr="Save icon" title="Floppy disc">
            <a:extLst>
              <a:ext uri="{FF2B5EF4-FFF2-40B4-BE49-F238E27FC236}">
                <a16:creationId xmlns:a16="http://schemas.microsoft.com/office/drawing/2014/main" id="{FBE51358-1860-4CED-9A53-D94DBE9D91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23387" y="4088095"/>
            <a:ext cx="800169" cy="800169"/>
          </a:xfrm>
          <a:prstGeom prst="rect">
            <a:avLst/>
          </a:prstGeom>
        </p:spPr>
      </p:pic>
      <p:pic>
        <p:nvPicPr>
          <p:cNvPr id="26" name="Picture 25" descr="3 by 3 grid to represent a menu" title="Grid icon">
            <a:extLst>
              <a:ext uri="{FF2B5EF4-FFF2-40B4-BE49-F238E27FC236}">
                <a16:creationId xmlns:a16="http://schemas.microsoft.com/office/drawing/2014/main" id="{379C7BFC-53B5-4224-970F-2AC307DCC32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70574" y="4123850"/>
            <a:ext cx="685800" cy="685800"/>
          </a:xfrm>
          <a:prstGeom prst="rect">
            <a:avLst/>
          </a:prstGeom>
        </p:spPr>
      </p:pic>
      <p:pic>
        <p:nvPicPr>
          <p:cNvPr id="27" name="Picture 26" descr="Menu icon - 3 verticle dots" title="3 verticle dots">
            <a:extLst>
              <a:ext uri="{FF2B5EF4-FFF2-40B4-BE49-F238E27FC236}">
                <a16:creationId xmlns:a16="http://schemas.microsoft.com/office/drawing/2014/main" id="{BBC46F6D-3B9E-4DE2-96E3-D70A2BD387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224942" y="4152425"/>
            <a:ext cx="419100" cy="628650"/>
          </a:xfrm>
          <a:prstGeom prst="rect">
            <a:avLst/>
          </a:prstGeom>
        </p:spPr>
      </p:pic>
      <p:pic>
        <p:nvPicPr>
          <p:cNvPr id="28" name="Picture 27" descr="Microphone icon" title="Microphone">
            <a:extLst>
              <a:ext uri="{FF2B5EF4-FFF2-40B4-BE49-F238E27FC236}">
                <a16:creationId xmlns:a16="http://schemas.microsoft.com/office/drawing/2014/main" id="{0D9A776B-EC14-421D-8E55-EB009474114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82220" y="5179764"/>
            <a:ext cx="714375" cy="833438"/>
          </a:xfrm>
          <a:prstGeom prst="rect">
            <a:avLst/>
          </a:prstGeom>
        </p:spPr>
      </p:pic>
      <p:pic>
        <p:nvPicPr>
          <p:cNvPr id="29" name="Picture 28" descr="House icon" title="House icon">
            <a:extLst>
              <a:ext uri="{FF2B5EF4-FFF2-40B4-BE49-F238E27FC236}">
                <a16:creationId xmlns:a16="http://schemas.microsoft.com/office/drawing/2014/main" id="{26B82DD7-5D14-43CB-AB5B-0AEEBF0633C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22690" y="4088095"/>
            <a:ext cx="738188" cy="738188"/>
          </a:xfrm>
          <a:prstGeom prst="rect">
            <a:avLst/>
          </a:prstGeom>
        </p:spPr>
      </p:pic>
      <p:pic>
        <p:nvPicPr>
          <p:cNvPr id="30" name="Picture 29" descr="Equal housing lender icon" title="Equal housing lender icon">
            <a:extLst>
              <a:ext uri="{FF2B5EF4-FFF2-40B4-BE49-F238E27FC236}">
                <a16:creationId xmlns:a16="http://schemas.microsoft.com/office/drawing/2014/main" id="{EAC616F9-4363-4386-8886-8C675933E5F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023809" y="4102078"/>
            <a:ext cx="762000" cy="781050"/>
          </a:xfrm>
          <a:prstGeom prst="rect">
            <a:avLst/>
          </a:prstGeom>
        </p:spPr>
      </p:pic>
      <p:pic>
        <p:nvPicPr>
          <p:cNvPr id="31" name="Picture 30" descr="Refresh icon" title="Refresh icon">
            <a:extLst>
              <a:ext uri="{FF2B5EF4-FFF2-40B4-BE49-F238E27FC236}">
                <a16:creationId xmlns:a16="http://schemas.microsoft.com/office/drawing/2014/main" id="{5BE204E3-8ED8-490B-AEE2-2D6BA8180F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363544" y="5237423"/>
            <a:ext cx="714375" cy="714375"/>
          </a:xfrm>
          <a:prstGeom prst="rect">
            <a:avLst/>
          </a:prstGeom>
        </p:spPr>
      </p:pic>
      <p:pic>
        <p:nvPicPr>
          <p:cNvPr id="32" name="Picture 31" descr="Undo icon" title="Undo icon">
            <a:extLst>
              <a:ext uri="{FF2B5EF4-FFF2-40B4-BE49-F238E27FC236}">
                <a16:creationId xmlns:a16="http://schemas.microsoft.com/office/drawing/2014/main" id="{9391A2D0-B0D7-4314-84CA-30866FABC03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24611" y="5301003"/>
            <a:ext cx="666750" cy="609600"/>
          </a:xfrm>
          <a:prstGeom prst="rect">
            <a:avLst/>
          </a:prstGeom>
        </p:spPr>
      </p:pic>
      <p:pic>
        <p:nvPicPr>
          <p:cNvPr id="33" name="Picture 32" descr="Menu icon - 3 horizontal dots" title="3 horizontal dots">
            <a:extLst>
              <a:ext uri="{FF2B5EF4-FFF2-40B4-BE49-F238E27FC236}">
                <a16:creationId xmlns:a16="http://schemas.microsoft.com/office/drawing/2014/main" id="{20F3DC33-B101-42FD-BC78-54539819DC3E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026712" y="4301487"/>
            <a:ext cx="628650" cy="419100"/>
          </a:xfrm>
          <a:prstGeom prst="rect">
            <a:avLst/>
          </a:prstGeom>
        </p:spPr>
      </p:pic>
      <p:pic>
        <p:nvPicPr>
          <p:cNvPr id="34" name="Picture 33" descr="Notifications represented by a bell shaped icon" title="Bell icon">
            <a:extLst>
              <a:ext uri="{FF2B5EF4-FFF2-40B4-BE49-F238E27FC236}">
                <a16:creationId xmlns:a16="http://schemas.microsoft.com/office/drawing/2014/main" id="{0B6B83E7-60AF-48B2-8C37-45841D43486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04341" y="5192759"/>
            <a:ext cx="742950" cy="857250"/>
          </a:xfrm>
          <a:prstGeom prst="rect">
            <a:avLst/>
          </a:prstGeom>
        </p:spPr>
      </p:pic>
      <p:pic>
        <p:nvPicPr>
          <p:cNvPr id="35" name="Picture 34" descr="Pushpin icon" title="Pushpin">
            <a:extLst>
              <a:ext uri="{FF2B5EF4-FFF2-40B4-BE49-F238E27FC236}">
                <a16:creationId xmlns:a16="http://schemas.microsoft.com/office/drawing/2014/main" id="{22E6DCA9-A168-4A19-B929-841609D9A816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177581" y="5349582"/>
            <a:ext cx="485775" cy="471488"/>
          </a:xfrm>
          <a:prstGeom prst="rect">
            <a:avLst/>
          </a:prstGeom>
        </p:spPr>
      </p:pic>
      <p:pic>
        <p:nvPicPr>
          <p:cNvPr id="36" name="Picture 35" descr="Rewind" title="Video icon 1 of 4">
            <a:extLst>
              <a:ext uri="{FF2B5EF4-FFF2-40B4-BE49-F238E27FC236}">
                <a16:creationId xmlns:a16="http://schemas.microsoft.com/office/drawing/2014/main" id="{88F6A50C-45B2-40E4-945D-CDBCD5C1F53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132349" y="3176211"/>
            <a:ext cx="483394" cy="533400"/>
          </a:xfrm>
          <a:prstGeom prst="rect">
            <a:avLst/>
          </a:prstGeom>
        </p:spPr>
      </p:pic>
      <p:pic>
        <p:nvPicPr>
          <p:cNvPr id="37" name="Picture 36" descr="Hamberger icon menu" title="Hamberger icon">
            <a:extLst>
              <a:ext uri="{FF2B5EF4-FFF2-40B4-BE49-F238E27FC236}">
                <a16:creationId xmlns:a16="http://schemas.microsoft.com/office/drawing/2014/main" id="{636E6BA7-6ACD-4BA6-AED8-E2D6381CC48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896265" y="4232194"/>
            <a:ext cx="476250" cy="511969"/>
          </a:xfrm>
          <a:prstGeom prst="rect">
            <a:avLst/>
          </a:prstGeom>
        </p:spPr>
      </p:pic>
      <p:pic>
        <p:nvPicPr>
          <p:cNvPr id="38" name="Picture 37" descr="Play" title="Video icon 2 of 4">
            <a:extLst>
              <a:ext uri="{FF2B5EF4-FFF2-40B4-BE49-F238E27FC236}">
                <a16:creationId xmlns:a16="http://schemas.microsoft.com/office/drawing/2014/main" id="{689A57EB-671A-4A39-8782-120ABD8CE075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757986" y="3171618"/>
            <a:ext cx="590550" cy="571500"/>
          </a:xfrm>
          <a:prstGeom prst="rect">
            <a:avLst/>
          </a:prstGeom>
        </p:spPr>
      </p:pic>
      <p:pic>
        <p:nvPicPr>
          <p:cNvPr id="39" name="Picture 38" descr="Sound" title="Video icon 3 of 4">
            <a:extLst>
              <a:ext uri="{FF2B5EF4-FFF2-40B4-BE49-F238E27FC236}">
                <a16:creationId xmlns:a16="http://schemas.microsoft.com/office/drawing/2014/main" id="{7AABA11E-26A1-428A-BD69-ED5095403E4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491721" y="3123084"/>
            <a:ext cx="685860" cy="609652"/>
          </a:xfrm>
          <a:prstGeom prst="rect">
            <a:avLst/>
          </a:prstGeom>
        </p:spPr>
      </p:pic>
      <p:pic>
        <p:nvPicPr>
          <p:cNvPr id="40" name="Picture 39" descr="Pause" title="Video icon 4 of 4">
            <a:extLst>
              <a:ext uri="{FF2B5EF4-FFF2-40B4-BE49-F238E27FC236}">
                <a16:creationId xmlns:a16="http://schemas.microsoft.com/office/drawing/2014/main" id="{9308664D-CC32-40A0-86C6-6F6AADC41407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442240" y="3121731"/>
            <a:ext cx="548688" cy="609652"/>
          </a:xfrm>
          <a:prstGeom prst="rect">
            <a:avLst/>
          </a:prstGeom>
        </p:spPr>
      </p:pic>
      <p:pic>
        <p:nvPicPr>
          <p:cNvPr id="41" name="Picture 40" descr="Gear icon to represent settings" title="Gear icon">
            <a:extLst>
              <a:ext uri="{FF2B5EF4-FFF2-40B4-BE49-F238E27FC236}">
                <a16:creationId xmlns:a16="http://schemas.microsoft.com/office/drawing/2014/main" id="{0B39B23C-3275-46B5-982C-B1262BA4EC8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998391" y="5279249"/>
            <a:ext cx="655376" cy="579170"/>
          </a:xfrm>
          <a:prstGeom prst="rect">
            <a:avLst/>
          </a:prstGeom>
        </p:spPr>
      </p:pic>
      <p:pic>
        <p:nvPicPr>
          <p:cNvPr id="43" name="Picture 42" descr="An X in a circle" title="X icon">
            <a:extLst>
              <a:ext uri="{FF2B5EF4-FFF2-40B4-BE49-F238E27FC236}">
                <a16:creationId xmlns:a16="http://schemas.microsoft.com/office/drawing/2014/main" id="{9A38CDDF-BEBC-4D54-9544-CA1B157CF161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7958504" y="2011767"/>
            <a:ext cx="590600" cy="495343"/>
          </a:xfrm>
          <a:prstGeom prst="rect">
            <a:avLst/>
          </a:prstGeom>
        </p:spPr>
      </p:pic>
      <p:pic>
        <p:nvPicPr>
          <p:cNvPr id="44" name="Picture 43" descr="Heart outline in red" title="Heart icon">
            <a:extLst>
              <a:ext uri="{FF2B5EF4-FFF2-40B4-BE49-F238E27FC236}">
                <a16:creationId xmlns:a16="http://schemas.microsoft.com/office/drawing/2014/main" id="{96BD96B6-6F79-4511-89B2-086D1F7A9644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669949" y="1996217"/>
            <a:ext cx="678656" cy="583406"/>
          </a:xfrm>
          <a:prstGeom prst="rect">
            <a:avLst/>
          </a:prstGeom>
        </p:spPr>
      </p:pic>
      <p:pic>
        <p:nvPicPr>
          <p:cNvPr id="4" name="Picture 3" descr="A letter K in a red circle used to represent a person's name beginning with K" title="Letter icon">
            <a:extLst>
              <a:ext uri="{FF2B5EF4-FFF2-40B4-BE49-F238E27FC236}">
                <a16:creationId xmlns:a16="http://schemas.microsoft.com/office/drawing/2014/main" id="{9C1EC67F-F8BA-406C-B307-A99EDD7EB9F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173252" y="3134446"/>
            <a:ext cx="533400" cy="542925"/>
          </a:xfrm>
          <a:prstGeom prst="rect">
            <a:avLst/>
          </a:prstGeom>
        </p:spPr>
      </p:pic>
      <p:graphicFrame>
        <p:nvGraphicFramePr>
          <p:cNvPr id="8" name="Object 7" descr="Icons represent adding space between lines, removing space, print and download." title="4 icons ">
            <a:extLst>
              <a:ext uri="{FF2B5EF4-FFF2-40B4-BE49-F238E27FC236}">
                <a16:creationId xmlns:a16="http://schemas.microsoft.com/office/drawing/2014/main" id="{886C32CA-7F5C-49A3-B56C-0D7ED24833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1543504"/>
              </p:ext>
            </p:extLst>
          </p:nvPr>
        </p:nvGraphicFramePr>
        <p:xfrm>
          <a:off x="3115468" y="4130082"/>
          <a:ext cx="20764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3" r:id="rId37" imgW="2076480" imgH="685800" progId="">
                  <p:embed/>
                </p:oleObj>
              </mc:Choice>
              <mc:Fallback>
                <p:oleObj r:id="rId37" imgW="2076480" imgH="6858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3115468" y="4130082"/>
                        <a:ext cx="207645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76899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077" y="2238924"/>
            <a:ext cx="10058400" cy="439533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Select list or group of radio buttons / checkboxes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Accordions with both show/hide all or one-by-one functionality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User control to save, hide, or remove content</a:t>
            </a:r>
          </a:p>
          <a:p>
            <a:pPr lvl="1">
              <a:spcBef>
                <a:spcPts val="300"/>
              </a:spcBef>
            </a:pPr>
            <a:r>
              <a:rPr lang="en-US" sz="1600" dirty="0"/>
              <a:t>Accounts on a summary page, stored credit card numbers, shipping &amp; email addresses, favorites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User control over login landing page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Accept multiple valid date formats:</a:t>
            </a:r>
          </a:p>
          <a:p>
            <a:pPr lvl="1">
              <a:spcBef>
                <a:spcPts val="30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01/31/2018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01-31-2018</a:t>
            </a:r>
          </a:p>
          <a:p>
            <a:pPr lvl="1">
              <a:spcBef>
                <a:spcPts val="600"/>
              </a:spcBef>
              <a:spcAft>
                <a:spcPts val="0"/>
              </a:spcAft>
            </a:pP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01_31_2018</a:t>
            </a:r>
          </a:p>
        </p:txBody>
      </p:sp>
    </p:spTree>
    <p:extLst>
      <p:ext uri="{BB962C8B-B14F-4D97-AF65-F5344CB8AC3E}">
        <p14:creationId xmlns:p14="http://schemas.microsoft.com/office/powerpoint/2010/main" val="39033382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do now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ECEAFD-7F3C-41FC-86C2-B35B61CF4F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4720" y="2103120"/>
            <a:ext cx="2301439" cy="2705334"/>
          </a:xfrm>
          <a:prstGeom prst="rect">
            <a:avLst/>
          </a:prstGeom>
        </p:spPr>
      </p:pic>
      <p:pic>
        <p:nvPicPr>
          <p:cNvPr id="8" name="Picture 7" descr="Color and size widgets shown in the collapsed state where only some of the colors and sizes can be seen" title="Widget collapsed">
            <a:extLst>
              <a:ext uri="{FF2B5EF4-FFF2-40B4-BE49-F238E27FC236}">
                <a16:creationId xmlns:a16="http://schemas.microsoft.com/office/drawing/2014/main" id="{EE99A03D-600C-4D10-886D-C57E5DA08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720" y="2103120"/>
            <a:ext cx="2301439" cy="2705334"/>
          </a:xfrm>
          <a:prstGeom prst="rect">
            <a:avLst/>
          </a:prstGeom>
        </p:spPr>
      </p:pic>
      <p:pic>
        <p:nvPicPr>
          <p:cNvPr id="9" name="Picture 8" descr="Color and size widgets shown in the expanded state where all of the colors and sizes can be seen" title="Widget expanded">
            <a:extLst>
              <a:ext uri="{FF2B5EF4-FFF2-40B4-BE49-F238E27FC236}">
                <a16:creationId xmlns:a16="http://schemas.microsoft.com/office/drawing/2014/main" id="{E4E25219-3226-4270-B58E-80236A9CD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441" y="2103120"/>
            <a:ext cx="2263336" cy="375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28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077" y="2238924"/>
            <a:ext cx="10058400" cy="4395339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Change line height, spacing after paragraphs, spacing between letters and words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Slider, adjustable by sliding finger or grabbing handle with mouse pointer is also adjustable by tapping anywhere along the slider path or on buttons at each end</a:t>
            </a:r>
            <a:endParaRPr lang="en-US" sz="2000" b="1" dirty="0">
              <a:solidFill>
                <a:schemeClr val="accent6"/>
              </a:solidFill>
            </a:endParaRPr>
          </a:p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Longer form all on one page or in logical small pieces over multiple pages, in an accordion, on multiple tabs, etc.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Option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Responsive design using breakpoints</a:t>
            </a:r>
          </a:p>
        </p:txBody>
      </p:sp>
    </p:spTree>
    <p:extLst>
      <p:ext uri="{BB962C8B-B14F-4D97-AF65-F5344CB8AC3E}">
        <p14:creationId xmlns:p14="http://schemas.microsoft.com/office/powerpoint/2010/main" val="30734405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do now</a:t>
            </a:r>
          </a:p>
        </p:txBody>
      </p:sp>
      <p:pic>
        <p:nvPicPr>
          <p:cNvPr id="6" name="Picture 5" descr="Select list for credit card expiration month where only full month names are shown" title="Select list 1 of 3">
            <a:extLst>
              <a:ext uri="{FF2B5EF4-FFF2-40B4-BE49-F238E27FC236}">
                <a16:creationId xmlns:a16="http://schemas.microsoft.com/office/drawing/2014/main" id="{F1F99CC5-F170-492B-B27B-8CA4326D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319" y="2125889"/>
            <a:ext cx="1682642" cy="2450804"/>
          </a:xfrm>
          <a:prstGeom prst="rect">
            <a:avLst/>
          </a:prstGeom>
        </p:spPr>
      </p:pic>
      <p:pic>
        <p:nvPicPr>
          <p:cNvPr id="7" name="Picture 6" descr="Select list for credit card expiration month where only 2 digit numbers for the month are shown" title="Select list 2 of 3">
            <a:extLst>
              <a:ext uri="{FF2B5EF4-FFF2-40B4-BE49-F238E27FC236}">
                <a16:creationId xmlns:a16="http://schemas.microsoft.com/office/drawing/2014/main" id="{D766B3B2-1297-4C93-A0CE-BDE2D3775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15" y="2071020"/>
            <a:ext cx="579170" cy="2560542"/>
          </a:xfrm>
          <a:prstGeom prst="rect">
            <a:avLst/>
          </a:prstGeom>
        </p:spPr>
      </p:pic>
      <p:graphicFrame>
        <p:nvGraphicFramePr>
          <p:cNvPr id="8" name="Object 7" descr="Select list for credit card expiration month where both 2 digit numbers and abbreviated month names are shown" title="Select list 3 of 3">
            <a:extLst>
              <a:ext uri="{FF2B5EF4-FFF2-40B4-BE49-F238E27FC236}">
                <a16:creationId xmlns:a16="http://schemas.microsoft.com/office/drawing/2014/main" id="{1289842F-CCA7-499A-8069-F168FE5CE44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475040"/>
              </p:ext>
            </p:extLst>
          </p:nvPr>
        </p:nvGraphicFramePr>
        <p:xfrm>
          <a:off x="7850039" y="1942485"/>
          <a:ext cx="1217664" cy="2817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8" r:id="rId6" imgW="1739520" imgH="4025160" progId="">
                  <p:embed/>
                </p:oleObj>
              </mc:Choice>
              <mc:Fallback>
                <p:oleObj r:id="rId6" imgW="1739520" imgH="4025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850039" y="1942485"/>
                        <a:ext cx="1217664" cy="2817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2853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FCDB2-42B0-4F28-B302-6B21A3F08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do 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9552-C08C-452B-985E-2F2BD893F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077" y="2238925"/>
            <a:ext cx="10058400" cy="4273194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Information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Put a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word with an icon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, especially when introducing a new icon. Best always visible, good on a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mouseover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and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onfocus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tooltip. 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Information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Identify all the information needed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 successfully complete a form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upfront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 For long or complex forms that require gathering information (i.e. a mortgage application), consider offering a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printable list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Information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Provide easy access (i.e. popup or modal) to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definitions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for jargon or unusual words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Options &amp; Information</a:t>
            </a:r>
            <a:r>
              <a:rPr lang="en-US" sz="2000" dirty="0">
                <a:solidFill>
                  <a:schemeClr val="accent6"/>
                </a:solidFill>
              </a:rPr>
              <a:t>: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Consider what the 2 or 3 of 10 study participants who didn’t understand something have to say, then creatively include options/info to meet their needs, rather than expect them to adapt.</a:t>
            </a:r>
          </a:p>
        </p:txBody>
      </p:sp>
    </p:spTree>
    <p:extLst>
      <p:ext uri="{BB962C8B-B14F-4D97-AF65-F5344CB8AC3E}">
        <p14:creationId xmlns:p14="http://schemas.microsoft.com/office/powerpoint/2010/main" val="32357807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77E06D-C645-4540-AEA8-8CB03F2FA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en-US" sz="2800" dirty="0"/>
          </a:p>
        </p:txBody>
      </p:sp>
      <p:pic>
        <p:nvPicPr>
          <p:cNvPr id="5" name="Picture 4" descr="Question mark" title="Decorative">
            <a:extLst>
              <a:ext uri="{FF2B5EF4-FFF2-40B4-BE49-F238E27FC236}">
                <a16:creationId xmlns:a16="http://schemas.microsoft.com/office/drawing/2014/main" id="{2FF4D014-55CA-49B5-B14E-4ADAA5EE8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13" y="1233117"/>
            <a:ext cx="3456221" cy="345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2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Icon-fest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9F0EFE-691C-46A8-918C-83E5D1274A57}"/>
              </a:ext>
            </a:extLst>
          </p:cNvPr>
          <p:cNvSpPr txBox="1"/>
          <p:nvPr/>
        </p:nvSpPr>
        <p:spPr>
          <a:xfrm>
            <a:off x="3748542" y="2785418"/>
            <a:ext cx="4637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Women         love        shopping</a:t>
            </a:r>
          </a:p>
        </p:txBody>
      </p:sp>
      <p:pic>
        <p:nvPicPr>
          <p:cNvPr id="5" name="Picture 4" descr="3 horizontal icons, silhouette of a woman's head, heart, purse to represent a shopping bag" title="Shopping icons">
            <a:extLst>
              <a:ext uri="{FF2B5EF4-FFF2-40B4-BE49-F238E27FC236}">
                <a16:creationId xmlns:a16="http://schemas.microsoft.com/office/drawing/2014/main" id="{CF4F0CE5-3F80-4623-B052-C2C3C074D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269" b="78383"/>
          <a:stretch/>
        </p:blipFill>
        <p:spPr>
          <a:xfrm>
            <a:off x="3645957" y="1690688"/>
            <a:ext cx="4739899" cy="106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5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Icon-fest</a:t>
            </a:r>
          </a:p>
        </p:txBody>
      </p:sp>
      <p:pic>
        <p:nvPicPr>
          <p:cNvPr id="5" name="Picture 4" descr="Same 3 horizontal icons as last slide with two changes, the silhouette of a woman's head has been replaced with an end user supplied avatar and a menu is open below the avatar" title="Shopping icons">
            <a:extLst>
              <a:ext uri="{FF2B5EF4-FFF2-40B4-BE49-F238E27FC236}">
                <a16:creationId xmlns:a16="http://schemas.microsoft.com/office/drawing/2014/main" id="{569CACB7-23A0-4BA9-9803-F22AA463B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957" y="1690688"/>
            <a:ext cx="4900085" cy="4945809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396FFED-2678-40DE-8DE6-831AAF9DD15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394569"/>
              </p:ext>
            </p:extLst>
          </p:nvPr>
        </p:nvGraphicFramePr>
        <p:xfrm>
          <a:off x="3875250" y="1774613"/>
          <a:ext cx="10287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r:id="rId5" imgW="1028520" imgH="1015560" progId="">
                  <p:embed/>
                </p:oleObj>
              </mc:Choice>
              <mc:Fallback>
                <p:oleObj r:id="rId5" imgW="1028520" imgH="10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75250" y="1774613"/>
                        <a:ext cx="10287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E9FDF1F-A75A-4609-A3B3-B4BED0BB5A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264854"/>
              </p:ext>
            </p:extLst>
          </p:nvPr>
        </p:nvGraphicFramePr>
        <p:xfrm>
          <a:off x="3904488" y="1774613"/>
          <a:ext cx="965200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r:id="rId7" imgW="964800" imgH="1015560" progId="">
                  <p:embed/>
                </p:oleObj>
              </mc:Choice>
              <mc:Fallback>
                <p:oleObj r:id="rId7" imgW="964800" imgH="1015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04488" y="1774613"/>
                        <a:ext cx="965200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904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Icon-fest</a:t>
            </a:r>
          </a:p>
        </p:txBody>
      </p:sp>
      <p:graphicFrame>
        <p:nvGraphicFramePr>
          <p:cNvPr id="4" name="Object 3" descr="Three icons again, this time showing a tool tip with manage your favorite items" title="Shopping icons">
            <a:extLst>
              <a:ext uri="{FF2B5EF4-FFF2-40B4-BE49-F238E27FC236}">
                <a16:creationId xmlns:a16="http://schemas.microsoft.com/office/drawing/2014/main" id="{E24E1A28-D6DD-42B4-A230-8223CF1C9E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164004"/>
              </p:ext>
            </p:extLst>
          </p:nvPr>
        </p:nvGraphicFramePr>
        <p:xfrm>
          <a:off x="3634056" y="1698840"/>
          <a:ext cx="4678363" cy="1379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2" r:id="rId4" imgW="4678920" imgH="1379160" progId="">
                  <p:embed/>
                </p:oleObj>
              </mc:Choice>
              <mc:Fallback>
                <p:oleObj r:id="rId4" imgW="4678920" imgH="13791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34056" y="1698840"/>
                        <a:ext cx="4678363" cy="1379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85940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Icon-fest</a:t>
            </a:r>
          </a:p>
        </p:txBody>
      </p:sp>
      <p:graphicFrame>
        <p:nvGraphicFramePr>
          <p:cNvPr id="3" name="Object 2" descr="On this slide the third icon shows a tool tip with Review and manage your shopping bag" title="Shopping icons">
            <a:extLst>
              <a:ext uri="{FF2B5EF4-FFF2-40B4-BE49-F238E27FC236}">
                <a16:creationId xmlns:a16="http://schemas.microsoft.com/office/drawing/2014/main" id="{B90F7C03-8EEF-4346-846C-71B8789DC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599423"/>
              </p:ext>
            </p:extLst>
          </p:nvPr>
        </p:nvGraphicFramePr>
        <p:xfrm>
          <a:off x="3655656" y="1691640"/>
          <a:ext cx="502920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6" r:id="rId4" imgW="5029560" imgH="1523880" progId="">
                  <p:embed/>
                </p:oleObj>
              </mc:Choice>
              <mc:Fallback>
                <p:oleObj r:id="rId4" imgW="5029560" imgH="152388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655656" y="1691640"/>
                        <a:ext cx="5029200" cy="152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4934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854A6-C206-4C1A-8CAF-5CB90899E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these mean?</a:t>
            </a:r>
          </a:p>
        </p:txBody>
      </p:sp>
      <p:pic>
        <p:nvPicPr>
          <p:cNvPr id="6" name="Icon left" descr="A line formed into a circle with a second line extending from the outer edge of the circle, to the southwest, at a 90 degree angle." title="1 of 2 icons">
            <a:extLst>
              <a:ext uri="{FF2B5EF4-FFF2-40B4-BE49-F238E27FC236}">
                <a16:creationId xmlns:a16="http://schemas.microsoft.com/office/drawing/2014/main" id="{185D9029-65D0-4265-BF6F-5FEF0FF42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618" y="3167606"/>
            <a:ext cx="1009650" cy="11334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22EB035-8414-470C-80EE-ACF327C1BD2E}"/>
              </a:ext>
            </a:extLst>
          </p:cNvPr>
          <p:cNvSpPr txBox="1"/>
          <p:nvPr/>
        </p:nvSpPr>
        <p:spPr>
          <a:xfrm>
            <a:off x="5568973" y="3167606"/>
            <a:ext cx="1945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or</a:t>
            </a:r>
          </a:p>
        </p:txBody>
      </p:sp>
      <p:pic>
        <p:nvPicPr>
          <p:cNvPr id="8" name="Icon right" descr="A line formed into a circle with a second line extending from the outer edge of the circle, to the southeast, at a 90 degree angle." title="2 of 2 icons">
            <a:extLst>
              <a:ext uri="{FF2B5EF4-FFF2-40B4-BE49-F238E27FC236}">
                <a16:creationId xmlns:a16="http://schemas.microsoft.com/office/drawing/2014/main" id="{062D0712-D878-4DBC-B9B7-644E0AE40D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276" y="3167606"/>
            <a:ext cx="97155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33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PG Colors">
      <a:dk1>
        <a:srgbClr val="1C75BC"/>
      </a:dk1>
      <a:lt1>
        <a:srgbClr val="FFFFFF"/>
      </a:lt1>
      <a:dk2>
        <a:srgbClr val="666666"/>
      </a:dk2>
      <a:lt2>
        <a:srgbClr val="FCB316"/>
      </a:lt2>
      <a:accent1>
        <a:srgbClr val="DFDFDF"/>
      </a:accent1>
      <a:accent2>
        <a:srgbClr val="DA1640"/>
      </a:accent2>
      <a:accent3>
        <a:srgbClr val="20B74A"/>
      </a:accent3>
      <a:accent4>
        <a:srgbClr val="46BFCE"/>
      </a:accent4>
      <a:accent5>
        <a:srgbClr val="8F2653"/>
      </a:accent5>
      <a:accent6>
        <a:srgbClr val="148790"/>
      </a:accent6>
      <a:hlink>
        <a:srgbClr val="1C75BC"/>
      </a:hlink>
      <a:folHlink>
        <a:srgbClr val="6239B4"/>
      </a:folHlink>
    </a:clrScheme>
    <a:fontScheme name="TPG Fonts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28426</TotalTime>
  <Words>1832</Words>
  <Application>Microsoft Office PowerPoint</Application>
  <PresentationFormat>Widescreen</PresentationFormat>
  <Paragraphs>301</Paragraphs>
  <Slides>45</Slides>
  <Notes>41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45</vt:i4>
      </vt:variant>
    </vt:vector>
  </HeadingPairs>
  <TitlesOfParts>
    <vt:vector size="66" baseType="lpstr">
      <vt:lpstr>HGGothicE</vt:lpstr>
      <vt:lpstr>Agency FB</vt:lpstr>
      <vt:lpstr>Arial</vt:lpstr>
      <vt:lpstr>Arial Rounded MT Bold</vt:lpstr>
      <vt:lpstr>Bahnschrift SemiLight</vt:lpstr>
      <vt:lpstr>Berlin Sans FB</vt:lpstr>
      <vt:lpstr>Bodoni MT Black</vt:lpstr>
      <vt:lpstr>Book Antiqua</vt:lpstr>
      <vt:lpstr>Calibri</vt:lpstr>
      <vt:lpstr>Courier New</vt:lpstr>
      <vt:lpstr>Ebrima</vt:lpstr>
      <vt:lpstr>Eras Light ITC</vt:lpstr>
      <vt:lpstr>Eras Medium ITC</vt:lpstr>
      <vt:lpstr>Footlight MT Light</vt:lpstr>
      <vt:lpstr>Helvetica</vt:lpstr>
      <vt:lpstr>Lucida Calligraphy</vt:lpstr>
      <vt:lpstr>Roboto slab light</vt:lpstr>
      <vt:lpstr>Rockwell</vt:lpstr>
      <vt:lpstr>Segoe Print</vt:lpstr>
      <vt:lpstr>Wingdings</vt:lpstr>
      <vt:lpstr>Office Theme</vt:lpstr>
      <vt:lpstr>Cognitive Abilities:  Designing for a broad spectrum</vt:lpstr>
      <vt:lpstr>Our Cognitive Abilities</vt:lpstr>
      <vt:lpstr>The Conundrum We Made</vt:lpstr>
      <vt:lpstr>Icon-fest</vt:lpstr>
      <vt:lpstr>Icon-fest</vt:lpstr>
      <vt:lpstr>Icon-fest</vt:lpstr>
      <vt:lpstr>Icon-fest</vt:lpstr>
      <vt:lpstr>Icon-fest</vt:lpstr>
      <vt:lpstr>What do these mean?</vt:lpstr>
      <vt:lpstr>PowerPoint Presentation</vt:lpstr>
      <vt:lpstr>Both meanings – same page!</vt:lpstr>
      <vt:lpstr>A minor variation and…</vt:lpstr>
      <vt:lpstr>Words too</vt:lpstr>
      <vt:lpstr>Context provides meaning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Confusing words, confusing pictures…</vt:lpstr>
      <vt:lpstr>Icons &amp; the conundrum</vt:lpstr>
      <vt:lpstr>Conditions &amp; Impacts</vt:lpstr>
      <vt:lpstr>The Conundrum Part 2</vt:lpstr>
      <vt:lpstr>Conditions affecting cognitive ability </vt:lpstr>
      <vt:lpstr>Manifestations</vt:lpstr>
      <vt:lpstr>Cognitive ability: Meet Anne</vt:lpstr>
      <vt:lpstr>Meet You or Me…</vt:lpstr>
      <vt:lpstr>Constantly changing</vt:lpstr>
      <vt:lpstr>People</vt:lpstr>
      <vt:lpstr>Solutions: Options &amp; Information</vt:lpstr>
      <vt:lpstr>Technology now &amp; tomorrow</vt:lpstr>
      <vt:lpstr>Proposed WCAG 2.1 Success Criteria</vt:lpstr>
      <vt:lpstr>Proposed WCAG 2.1 Success Criteria</vt:lpstr>
      <vt:lpstr>Proposed WCAG 2.1 Success Criteria</vt:lpstr>
      <vt:lpstr>Proposed WCAG 2.1 Success Criteria</vt:lpstr>
      <vt:lpstr>Can do now</vt:lpstr>
      <vt:lpstr>Can do now</vt:lpstr>
      <vt:lpstr>Can do now</vt:lpstr>
      <vt:lpstr>Can do now</vt:lpstr>
      <vt:lpstr>Can do now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TPG</dc:creator>
  <cp:lastModifiedBy>Kurt Mattes</cp:lastModifiedBy>
  <cp:revision>416</cp:revision>
  <dcterms:created xsi:type="dcterms:W3CDTF">2017-07-29T17:41:18Z</dcterms:created>
  <dcterms:modified xsi:type="dcterms:W3CDTF">2018-05-18T19:30:36Z</dcterms:modified>
</cp:coreProperties>
</file>